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383" r:id="rId3"/>
    <p:sldId id="384" r:id="rId4"/>
    <p:sldId id="385" r:id="rId5"/>
    <p:sldId id="386" r:id="rId6"/>
    <p:sldId id="387" r:id="rId7"/>
    <p:sldId id="388" r:id="rId8"/>
    <p:sldId id="389" r:id="rId9"/>
    <p:sldId id="407" r:id="rId10"/>
    <p:sldId id="390" r:id="rId11"/>
    <p:sldId id="391" r:id="rId12"/>
    <p:sldId id="395" r:id="rId13"/>
    <p:sldId id="396" r:id="rId14"/>
    <p:sldId id="398" r:id="rId15"/>
    <p:sldId id="397" r:id="rId16"/>
    <p:sldId id="400" r:id="rId17"/>
    <p:sldId id="401" r:id="rId18"/>
    <p:sldId id="402" r:id="rId19"/>
    <p:sldId id="403" r:id="rId20"/>
    <p:sldId id="404" r:id="rId21"/>
    <p:sldId id="406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658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8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70.png>
</file>

<file path=ppt/media/image2.tiff>
</file>

<file path=ppt/media/image3.png>
</file>

<file path=ppt/media/image4.png>
</file>

<file path=ppt/media/image40.png>
</file>

<file path=ppt/media/image5.png>
</file>

<file path=ppt/media/image6.png>
</file>

<file path=ppt/media/image60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F32F1C-A509-984F-9E5B-E228248344CD}" type="datetimeFigureOut">
              <a:rPr kumimoji="1" lang="ko-KR" altLang="en-US" smtClean="0"/>
              <a:t>2023. 5. 2.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83281F-892B-614E-B792-481EB2F7C5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2442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2023. 5. 2.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3925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2023. 5. 2.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47712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2023. 5. 2.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15140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2023. 5. 2.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608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2023. 5. 2.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61084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2023. 5. 2.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24547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2023. 5. 2.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38768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2023. 5. 2.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5006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2023. 5. 2.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1633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2023. 5. 2.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604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2023. 5. 2.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5520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BEE32-551C-D044-9ECF-F871403689A5}" type="datetimeFigureOut">
              <a:rPr kumimoji="1" lang="ko-KR" altLang="en-US" smtClean="0"/>
              <a:t>2023. 5. 2.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16842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0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tiff"/><Relationship Id="rId7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0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tiff"/><Relationship Id="rId7" Type="http://schemas.openxmlformats.org/officeDocument/2006/relationships/image" Target="../media/image17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n.wikipedia.org/wiki/Sensitivity_and_specificity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ocoanlab.github.io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0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0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54117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9202" y="116699"/>
            <a:ext cx="28840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GBME </a:t>
            </a:r>
            <a:r>
              <a:rPr lang="ko-KR" altLang="en-US" sz="1600" dirty="0">
                <a:latin typeface="Seravek Light" charset="0"/>
                <a:ea typeface="Seravek Light" charset="0"/>
                <a:cs typeface="Seravek Light" charset="0"/>
              </a:rPr>
              <a:t>Probability and Statistics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9782467" y="102769"/>
            <a:ext cx="23015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Lecture 18</a:t>
            </a:r>
            <a:endParaRPr lang="ko-KR" altLang="en-US" sz="16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050346" y="2120740"/>
            <a:ext cx="809138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800" dirty="0">
                <a:solidFill>
                  <a:schemeClr val="accent6">
                    <a:lumMod val="75000"/>
                  </a:schemeClr>
                </a:solidFill>
                <a:latin typeface="Seravek Light" charset="0"/>
                <a:ea typeface="Seravek Light" charset="0"/>
                <a:cs typeface="Seravek Light" charset="0"/>
              </a:rPr>
              <a:t>Lecture 18</a:t>
            </a:r>
            <a:endParaRPr lang="en-US" altLang="ko-KR" sz="4800" dirty="0">
              <a:latin typeface="Seravek Light" charset="0"/>
              <a:ea typeface="Seravek Light" charset="0"/>
              <a:cs typeface="Seravek Light" charset="0"/>
            </a:endParaRPr>
          </a:p>
          <a:p>
            <a:pPr algn="ctr"/>
            <a:r>
              <a:rPr lang="en-US" altLang="ko-KR" sz="4800" dirty="0">
                <a:latin typeface="Seravek Light" charset="0"/>
                <a:ea typeface="Seravek Light" charset="0"/>
                <a:cs typeface="Seravek Light" charset="0"/>
              </a:rPr>
              <a:t>More about tests and Intervals</a:t>
            </a:r>
          </a:p>
        </p:txBody>
      </p:sp>
    </p:spTree>
    <p:extLst>
      <p:ext uri="{BB962C8B-B14F-4D97-AF65-F5344CB8AC3E}">
        <p14:creationId xmlns:p14="http://schemas.microsoft.com/office/powerpoint/2010/main" val="20555252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5843239" y="68468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27227" y="361108"/>
            <a:ext cx="4981532" cy="6112172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205340" y="222608"/>
            <a:ext cx="519565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Why most popular alpha = 0.05?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69598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5843239" y="68468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205340" y="222608"/>
            <a:ext cx="113685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Power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텍스트 상자 11"/>
              <p:cNvSpPr txBox="1"/>
              <p:nvPr/>
            </p:nvSpPr>
            <p:spPr>
              <a:xfrm>
                <a:off x="1140325" y="879451"/>
                <a:ext cx="10088953" cy="54938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14325" lvl="1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Remember, we can never prove a null hypothesis is true. We can only fail to reject it.</a:t>
                </a:r>
              </a:p>
              <a:p>
                <a:pPr marL="314325" lvl="1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When we fail to reject a null hypothesis, we can ask whether we looked hard enough.</a:t>
                </a:r>
              </a:p>
              <a:p>
                <a:pPr marL="314325" lvl="1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We hope our test is </a:t>
                </a:r>
                <a:r>
                  <a:rPr lang="en-US" altLang="ko-KR" b="1" dirty="0">
                    <a:latin typeface="Seravek Light" charset="0"/>
                    <a:ea typeface="Seravek Light" charset="0"/>
                    <a:cs typeface="Seravek Light" charset="0"/>
                  </a:rPr>
                  <a:t>STRONG 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enough to reject it. </a:t>
                </a:r>
              </a:p>
              <a:p>
                <a:pPr marL="314325" lvl="1" indent="-314325">
                  <a:lnSpc>
                    <a:spcPct val="150000"/>
                  </a:lnSpc>
                  <a:buFont typeface="Arial" charset="0"/>
                  <a:buChar char="•"/>
                </a:pPr>
                <a:endParaRPr lang="en-US" altLang="ko-KR" dirty="0">
                  <a:latin typeface="Seravek Light" charset="0"/>
                  <a:ea typeface="Seravek Light" charset="0"/>
                  <a:cs typeface="Seravek Light" charset="0"/>
                </a:endParaRPr>
              </a:p>
              <a:p>
                <a:pPr marL="314325" lvl="1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b="1" dirty="0">
                    <a:solidFill>
                      <a:srgbClr val="C00000"/>
                    </a:solidFill>
                    <a:latin typeface="Seravek Light" charset="0"/>
                    <a:ea typeface="Seravek Light" charset="0"/>
                    <a:cs typeface="Seravek Light" charset="0"/>
                  </a:rPr>
                  <a:t>Power 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of a test: the probability that it correctly rejects a false null hypothesis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With high powered test, we can be confident that we’ve looked hard enough even if our test failed to reject a null hypothesis.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Type II error (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charset="0"/>
                        <a:ea typeface="Cambria Math" charset="0"/>
                        <a:cs typeface="Cambria Math" charset="0"/>
                      </a:rPr>
                      <m:t>𝛽</m:t>
                    </m:r>
                  </m:oMath>
                </a14:m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) is the probability that a test fails to reject a false null hypothesis.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The </a:t>
                </a:r>
                <a:r>
                  <a:rPr lang="en-US" altLang="ko-KR" b="1" dirty="0">
                    <a:latin typeface="Seravek Light" charset="0"/>
                    <a:ea typeface="Seravek Light" charset="0"/>
                    <a:cs typeface="Seravek Light" charset="0"/>
                  </a:rPr>
                  <a:t>power (or statistical power) 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is the probability that it </a:t>
                </a:r>
                <a:r>
                  <a:rPr lang="en-US" altLang="ko-KR" b="1" dirty="0">
                    <a:latin typeface="Seravek Light" charset="0"/>
                    <a:ea typeface="Seravek Light" charset="0"/>
                    <a:cs typeface="Seravek Light" charset="0"/>
                  </a:rPr>
                  <a:t>correctly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 rejects a false null hypothesis</a:t>
                </a:r>
              </a:p>
              <a:p>
                <a:pPr marL="1228725" lvl="3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1 </a:t>
                </a:r>
                <a:r>
                  <a:rPr lang="mr-IN" altLang="ko-KR" dirty="0">
                    <a:latin typeface="Seravek Light" charset="0"/>
                    <a:ea typeface="Seravek Light" charset="0"/>
                    <a:cs typeface="Seravek Light" charset="0"/>
                  </a:rPr>
                  <a:t>–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 </a:t>
                </a:r>
                <a:r>
                  <a:rPr lang="en-US" altLang="ko-KR" i="1" dirty="0">
                    <a:latin typeface="Seravek Light" charset="0"/>
                    <a:ea typeface="Seravek Light" charset="0"/>
                    <a:cs typeface="Seravek Light" charset="0"/>
                  </a:rPr>
                  <a:t>P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(Type II error) = 1 -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charset="0"/>
                        <a:ea typeface="Cambria Math" charset="0"/>
                        <a:cs typeface="Cambria Math" charset="0"/>
                      </a:rPr>
                      <m:t>𝛽</m:t>
                    </m:r>
                  </m:oMath>
                </a14:m>
                <a:endParaRPr lang="en-US" altLang="ko-KR" dirty="0">
                  <a:latin typeface="Seravek Light" charset="0"/>
                  <a:ea typeface="Seravek Light" charset="0"/>
                  <a:cs typeface="Seravek Light" charset="0"/>
                </a:endParaRPr>
              </a:p>
              <a:p>
                <a:pPr marL="1228725" lvl="3" indent="-314325">
                  <a:lnSpc>
                    <a:spcPct val="150000"/>
                  </a:lnSpc>
                  <a:buFont typeface="Arial" charset="0"/>
                  <a:buChar char="•"/>
                </a:pPr>
                <a:endParaRPr lang="en-US" altLang="ko-KR" dirty="0">
                  <a:latin typeface="Seravek Light" charset="0"/>
                  <a:ea typeface="Seravek Light" charset="0"/>
                  <a:cs typeface="Seravek Light" charset="0"/>
                </a:endParaRP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Whenever a study fails to reject its null hypothesis, the test’s power comes into question.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But only when a study fails to reject the null hypothesis? </a:t>
                </a:r>
                <a:r>
                  <a:rPr lang="en-US" altLang="ko-KR" dirty="0">
                    <a:solidFill>
                      <a:srgbClr val="C00000"/>
                    </a:solidFill>
                    <a:latin typeface="Seravek Light" charset="0"/>
                    <a:ea typeface="Seravek Light" charset="0"/>
                    <a:cs typeface="Seravek Light" charset="0"/>
                  </a:rPr>
                  <a:t>NO!</a:t>
                </a:r>
              </a:p>
            </p:txBody>
          </p:sp>
        </mc:Choice>
        <mc:Fallback xmlns="">
          <p:sp>
            <p:nvSpPr>
              <p:cNvPr id="12" name="텍스트 상자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0325" y="879451"/>
                <a:ext cx="10088953" cy="5493812"/>
              </a:xfrm>
              <a:prstGeom prst="rect">
                <a:avLst/>
              </a:prstGeom>
              <a:blipFill rotWithShape="0">
                <a:blip r:embed="rId6"/>
                <a:stretch>
                  <a:fillRect l="-363" r="-483" b="-22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0382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 bldLvl="3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5843239" y="68468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205340" y="222608"/>
            <a:ext cx="24282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Winner’s curse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pic>
        <p:nvPicPr>
          <p:cNvPr id="14" name="Picture 34"/>
          <p:cNvPicPr>
            <a:picLocks noChangeAspect="1"/>
          </p:cNvPicPr>
          <p:nvPr/>
        </p:nvPicPr>
        <p:blipFill rotWithShape="1">
          <a:blip r:embed="rId6"/>
          <a:srcRect b="11301"/>
          <a:stretch/>
        </p:blipFill>
        <p:spPr>
          <a:xfrm>
            <a:off x="3307752" y="884872"/>
            <a:ext cx="4677467" cy="4243780"/>
          </a:xfrm>
          <a:prstGeom prst="rect">
            <a:avLst/>
          </a:prstGeom>
        </p:spPr>
      </p:pic>
      <p:sp>
        <p:nvSpPr>
          <p:cNvPr id="15" name="TextBox 23"/>
          <p:cNvSpPr txBox="1"/>
          <p:nvPr/>
        </p:nvSpPr>
        <p:spPr>
          <a:xfrm>
            <a:off x="200500" y="6117834"/>
            <a:ext cx="69779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Optima" charset="0"/>
                <a:ea typeface="Optima" charset="0"/>
                <a:cs typeface="Optima" charset="0"/>
              </a:rPr>
              <a:t>From Button et al., 2013, </a:t>
            </a:r>
            <a:r>
              <a:rPr lang="en-US" sz="1400" i="1">
                <a:latin typeface="Optima" charset="0"/>
                <a:ea typeface="Optima" charset="0"/>
                <a:cs typeface="Optima" charset="0"/>
              </a:rPr>
              <a:t>Nat Rev </a:t>
            </a:r>
            <a:r>
              <a:rPr lang="en-US" sz="1400" i="1" dirty="0" err="1">
                <a:latin typeface="Optima" charset="0"/>
                <a:ea typeface="Optima" charset="0"/>
                <a:cs typeface="Optima" charset="0"/>
              </a:rPr>
              <a:t>Neurosci</a:t>
            </a:r>
            <a:r>
              <a:rPr lang="en-US" sz="1400" dirty="0">
                <a:latin typeface="Optima" charset="0"/>
                <a:ea typeface="Optima" charset="0"/>
                <a:cs typeface="Optima" charset="0"/>
              </a:rPr>
              <a:t>, </a:t>
            </a:r>
            <a:r>
              <a:rPr lang="en-US" sz="1400" dirty="0" err="1">
                <a:latin typeface="Optima" charset="0"/>
                <a:ea typeface="Optima" charset="0"/>
                <a:cs typeface="Optima" charset="0"/>
              </a:rPr>
              <a:t>Zollner</a:t>
            </a:r>
            <a:r>
              <a:rPr lang="en-US" sz="1400" dirty="0">
                <a:latin typeface="Optima" charset="0"/>
                <a:ea typeface="Optima" charset="0"/>
                <a:cs typeface="Optima" charset="0"/>
              </a:rPr>
              <a:t> &amp; Pritchard, 2007, </a:t>
            </a:r>
            <a:r>
              <a:rPr lang="en-US" sz="1400" i="1" dirty="0">
                <a:latin typeface="Optima" charset="0"/>
                <a:ea typeface="Optima" charset="0"/>
                <a:cs typeface="Optima" charset="0"/>
              </a:rPr>
              <a:t>Am J Hum Genet</a:t>
            </a:r>
          </a:p>
        </p:txBody>
      </p:sp>
      <p:sp>
        <p:nvSpPr>
          <p:cNvPr id="17" name="TextBox 8"/>
          <p:cNvSpPr txBox="1"/>
          <p:nvPr/>
        </p:nvSpPr>
        <p:spPr>
          <a:xfrm>
            <a:off x="4945760" y="548717"/>
            <a:ext cx="1672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Optima" charset="0"/>
                <a:ea typeface="Optima" charset="0"/>
                <a:cs typeface="Optima" charset="0"/>
              </a:rPr>
              <a:t>Winner’s curse</a:t>
            </a:r>
          </a:p>
        </p:txBody>
      </p:sp>
      <p:sp>
        <p:nvSpPr>
          <p:cNvPr id="18" name="Rectangle 33"/>
          <p:cNvSpPr/>
          <p:nvPr/>
        </p:nvSpPr>
        <p:spPr>
          <a:xfrm>
            <a:off x="4056514" y="936250"/>
            <a:ext cx="3752194" cy="35092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35"/>
          <p:cNvGrpSpPr/>
          <p:nvPr/>
        </p:nvGrpSpPr>
        <p:grpSpPr>
          <a:xfrm>
            <a:off x="4860810" y="5069806"/>
            <a:ext cx="5496326" cy="831916"/>
            <a:chOff x="3671069" y="5492874"/>
            <a:chExt cx="5496326" cy="831916"/>
          </a:xfrm>
        </p:grpSpPr>
        <p:sp>
          <p:nvSpPr>
            <p:cNvPr id="20" name="Rectangle 9"/>
            <p:cNvSpPr/>
            <p:nvPr/>
          </p:nvSpPr>
          <p:spPr>
            <a:xfrm>
              <a:off x="4176236" y="5740015"/>
              <a:ext cx="4991159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latin typeface="Optima" charset="0"/>
                  <a:ea typeface="Optima" charset="0"/>
                  <a:cs typeface="Optima" charset="0"/>
                </a:rPr>
                <a:t>The probability that it will correctly reject the null hypothesis when the null hypothesis is false </a:t>
              </a:r>
            </a:p>
          </p:txBody>
        </p:sp>
        <p:sp>
          <p:nvSpPr>
            <p:cNvPr id="21" name="Rectangle 11"/>
            <p:cNvSpPr/>
            <p:nvPr/>
          </p:nvSpPr>
          <p:spPr>
            <a:xfrm flipV="1">
              <a:off x="3671069" y="5492874"/>
              <a:ext cx="1280160" cy="7315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3909680" y="5557563"/>
              <a:ext cx="192763" cy="345989"/>
            </a:xfrm>
            <a:custGeom>
              <a:avLst/>
              <a:gdLst>
                <a:gd name="connsiteX0" fmla="*/ 0 w 679621"/>
                <a:gd name="connsiteY0" fmla="*/ 0 h 345989"/>
                <a:gd name="connsiteX1" fmla="*/ 0 w 679621"/>
                <a:gd name="connsiteY1" fmla="*/ 345989 h 345989"/>
                <a:gd name="connsiteX2" fmla="*/ 679621 w 679621"/>
                <a:gd name="connsiteY2" fmla="*/ 345989 h 34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9621" h="345989">
                  <a:moveTo>
                    <a:pt x="0" y="0"/>
                  </a:moveTo>
                  <a:lnTo>
                    <a:pt x="0" y="345989"/>
                  </a:lnTo>
                  <a:lnTo>
                    <a:pt x="679621" y="345989"/>
                  </a:lnTo>
                </a:path>
              </a:pathLst>
            </a:custGeom>
            <a:noFill/>
            <a:ln>
              <a:solidFill>
                <a:schemeClr val="accent2"/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9"/>
          <p:cNvSpPr/>
          <p:nvPr/>
        </p:nvSpPr>
        <p:spPr>
          <a:xfrm>
            <a:off x="7940737" y="3912402"/>
            <a:ext cx="225708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Wingdings 3" charset="2"/>
                <a:ea typeface="Wingdings 3" charset="2"/>
                <a:cs typeface="Wingdings 3" charset="2"/>
              </a:rPr>
              <a:t>h</a:t>
            </a:r>
            <a:r>
              <a:rPr lang="en-US" sz="1600" dirty="0">
                <a:latin typeface="Optima" charset="0"/>
                <a:ea typeface="Optima" charset="0"/>
                <a:cs typeface="Optima" charset="0"/>
              </a:rPr>
              <a:t> Sample size</a:t>
            </a:r>
          </a:p>
          <a:p>
            <a:r>
              <a:rPr lang="en-US" sz="1600" dirty="0">
                <a:latin typeface="Wingdings 3" charset="2"/>
                <a:ea typeface="Wingdings 3" charset="2"/>
                <a:cs typeface="Wingdings 3" charset="2"/>
              </a:rPr>
              <a:t>h</a:t>
            </a:r>
            <a:r>
              <a:rPr lang="en-US" sz="1600" dirty="0">
                <a:latin typeface="Optima" charset="0"/>
                <a:ea typeface="Optima" charset="0"/>
                <a:cs typeface="Optima" charset="0"/>
              </a:rPr>
              <a:t> Effect size</a:t>
            </a:r>
            <a:endParaRPr lang="ko-KR" altLang="en-US" sz="1600" dirty="0">
              <a:latin typeface="Optima" charset="0"/>
              <a:ea typeface="Optima" charset="0"/>
              <a:cs typeface="Optima" charset="0"/>
            </a:endParaRPr>
          </a:p>
          <a:p>
            <a:r>
              <a:rPr lang="en-US" sz="1600" dirty="0" err="1">
                <a:latin typeface="Wingdings 3" charset="2"/>
                <a:ea typeface="Wingdings 3" charset="2"/>
                <a:cs typeface="Wingdings 3" charset="2"/>
              </a:rPr>
              <a:t>i</a:t>
            </a:r>
            <a:r>
              <a:rPr lang="en-US" sz="1600" dirty="0">
                <a:latin typeface="Optima" charset="0"/>
                <a:ea typeface="Optima" charset="0"/>
                <a:cs typeface="Optima" charset="0"/>
              </a:rPr>
              <a:t> Threshold</a:t>
            </a:r>
          </a:p>
          <a:p>
            <a:endParaRPr lang="en-US" sz="1600" dirty="0">
              <a:solidFill>
                <a:srgbClr val="C00000"/>
              </a:solidFill>
              <a:latin typeface="Optima" charset="0"/>
              <a:ea typeface="Optima" charset="0"/>
              <a:cs typeface="Optima" charset="0"/>
            </a:endParaRPr>
          </a:p>
          <a:p>
            <a:r>
              <a:rPr lang="en-US" sz="1600" dirty="0">
                <a:latin typeface="Wingdings 3" charset="2"/>
                <a:ea typeface="Wingdings 3" charset="2"/>
                <a:cs typeface="Wingdings 3" charset="2"/>
              </a:rPr>
              <a:t>h</a:t>
            </a:r>
            <a:r>
              <a:rPr lang="en-US" sz="1600" dirty="0">
                <a:latin typeface="Optima" charset="0"/>
                <a:ea typeface="Optima" charset="0"/>
                <a:cs typeface="Optima" charset="0"/>
              </a:rPr>
              <a:t> Power</a:t>
            </a:r>
          </a:p>
        </p:txBody>
      </p:sp>
      <p:sp>
        <p:nvSpPr>
          <p:cNvPr id="25" name="Right Arrow 15"/>
          <p:cNvSpPr>
            <a:spLocks noChangeAspect="1"/>
          </p:cNvSpPr>
          <p:nvPr/>
        </p:nvSpPr>
        <p:spPr>
          <a:xfrm rot="5400000">
            <a:off x="8483063" y="4745573"/>
            <a:ext cx="172719" cy="182880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97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5843239" y="68468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205340" y="222608"/>
            <a:ext cx="24282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Winner’s curse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pic>
        <p:nvPicPr>
          <p:cNvPr id="14" name="Picture 34"/>
          <p:cNvPicPr>
            <a:picLocks noChangeAspect="1"/>
          </p:cNvPicPr>
          <p:nvPr/>
        </p:nvPicPr>
        <p:blipFill rotWithShape="1">
          <a:blip r:embed="rId6"/>
          <a:srcRect b="11301"/>
          <a:stretch/>
        </p:blipFill>
        <p:spPr>
          <a:xfrm>
            <a:off x="3307752" y="884872"/>
            <a:ext cx="4677467" cy="4243780"/>
          </a:xfrm>
          <a:prstGeom prst="rect">
            <a:avLst/>
          </a:prstGeom>
        </p:spPr>
      </p:pic>
      <p:sp>
        <p:nvSpPr>
          <p:cNvPr id="15" name="TextBox 23"/>
          <p:cNvSpPr txBox="1"/>
          <p:nvPr/>
        </p:nvSpPr>
        <p:spPr>
          <a:xfrm>
            <a:off x="200500" y="6117834"/>
            <a:ext cx="69779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Optima" charset="0"/>
                <a:ea typeface="Optima" charset="0"/>
                <a:cs typeface="Optima" charset="0"/>
              </a:rPr>
              <a:t>From Button et al., 2013, </a:t>
            </a:r>
            <a:r>
              <a:rPr lang="en-US" sz="1400" i="1" dirty="0">
                <a:latin typeface="Optima" charset="0"/>
                <a:ea typeface="Optima" charset="0"/>
                <a:cs typeface="Optima" charset="0"/>
              </a:rPr>
              <a:t>Nat Rev </a:t>
            </a:r>
            <a:r>
              <a:rPr lang="en-US" sz="1400" i="1" dirty="0" err="1">
                <a:latin typeface="Optima" charset="0"/>
                <a:ea typeface="Optima" charset="0"/>
                <a:cs typeface="Optima" charset="0"/>
              </a:rPr>
              <a:t>Neurosci</a:t>
            </a:r>
            <a:r>
              <a:rPr lang="en-US" sz="1400" dirty="0">
                <a:latin typeface="Optima" charset="0"/>
                <a:ea typeface="Optima" charset="0"/>
                <a:cs typeface="Optima" charset="0"/>
              </a:rPr>
              <a:t>, </a:t>
            </a:r>
            <a:r>
              <a:rPr lang="en-US" sz="1400" dirty="0" err="1">
                <a:latin typeface="Optima" charset="0"/>
                <a:ea typeface="Optima" charset="0"/>
                <a:cs typeface="Optima" charset="0"/>
              </a:rPr>
              <a:t>Zollner</a:t>
            </a:r>
            <a:r>
              <a:rPr lang="en-US" sz="1400" dirty="0">
                <a:latin typeface="Optima" charset="0"/>
                <a:ea typeface="Optima" charset="0"/>
                <a:cs typeface="Optima" charset="0"/>
              </a:rPr>
              <a:t> &amp; Pritchard, 2007, </a:t>
            </a:r>
            <a:r>
              <a:rPr lang="en-US" sz="1400" i="1" dirty="0">
                <a:latin typeface="Optima" charset="0"/>
                <a:ea typeface="Optima" charset="0"/>
                <a:cs typeface="Optima" charset="0"/>
              </a:rPr>
              <a:t>Am J Hum Genet</a:t>
            </a:r>
          </a:p>
        </p:txBody>
      </p:sp>
      <p:sp>
        <p:nvSpPr>
          <p:cNvPr id="17" name="TextBox 8"/>
          <p:cNvSpPr txBox="1"/>
          <p:nvPr/>
        </p:nvSpPr>
        <p:spPr>
          <a:xfrm>
            <a:off x="4945760" y="548717"/>
            <a:ext cx="1672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Optima" charset="0"/>
                <a:ea typeface="Optima" charset="0"/>
                <a:cs typeface="Optima" charset="0"/>
              </a:rPr>
              <a:t>Winner’s curse</a:t>
            </a:r>
          </a:p>
        </p:txBody>
      </p:sp>
      <p:grpSp>
        <p:nvGrpSpPr>
          <p:cNvPr id="19" name="Group 35"/>
          <p:cNvGrpSpPr/>
          <p:nvPr/>
        </p:nvGrpSpPr>
        <p:grpSpPr>
          <a:xfrm>
            <a:off x="4860810" y="5069806"/>
            <a:ext cx="5496326" cy="831916"/>
            <a:chOff x="3671069" y="5492874"/>
            <a:chExt cx="5496326" cy="831916"/>
          </a:xfrm>
        </p:grpSpPr>
        <p:sp>
          <p:nvSpPr>
            <p:cNvPr id="20" name="Rectangle 9"/>
            <p:cNvSpPr/>
            <p:nvPr/>
          </p:nvSpPr>
          <p:spPr>
            <a:xfrm>
              <a:off x="4176236" y="5740015"/>
              <a:ext cx="4991159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latin typeface="Optima" charset="0"/>
                  <a:ea typeface="Optima" charset="0"/>
                  <a:cs typeface="Optima" charset="0"/>
                </a:rPr>
                <a:t>The probability that it will correctly reject the null hypothesis when the null hypothesis is false </a:t>
              </a:r>
            </a:p>
          </p:txBody>
        </p:sp>
        <p:sp>
          <p:nvSpPr>
            <p:cNvPr id="21" name="Rectangle 11"/>
            <p:cNvSpPr/>
            <p:nvPr/>
          </p:nvSpPr>
          <p:spPr>
            <a:xfrm flipV="1">
              <a:off x="3671069" y="5492874"/>
              <a:ext cx="1280160" cy="7315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3909680" y="5557563"/>
              <a:ext cx="192763" cy="345989"/>
            </a:xfrm>
            <a:custGeom>
              <a:avLst/>
              <a:gdLst>
                <a:gd name="connsiteX0" fmla="*/ 0 w 679621"/>
                <a:gd name="connsiteY0" fmla="*/ 0 h 345989"/>
                <a:gd name="connsiteX1" fmla="*/ 0 w 679621"/>
                <a:gd name="connsiteY1" fmla="*/ 345989 h 345989"/>
                <a:gd name="connsiteX2" fmla="*/ 679621 w 679621"/>
                <a:gd name="connsiteY2" fmla="*/ 345989 h 34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9621" h="345989">
                  <a:moveTo>
                    <a:pt x="0" y="0"/>
                  </a:moveTo>
                  <a:lnTo>
                    <a:pt x="0" y="345989"/>
                  </a:lnTo>
                  <a:lnTo>
                    <a:pt x="679621" y="345989"/>
                  </a:lnTo>
                </a:path>
              </a:pathLst>
            </a:custGeom>
            <a:noFill/>
            <a:ln>
              <a:solidFill>
                <a:schemeClr val="accent2"/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33"/>
          <p:cNvSpPr/>
          <p:nvPr/>
        </p:nvSpPr>
        <p:spPr>
          <a:xfrm>
            <a:off x="4056237" y="941020"/>
            <a:ext cx="3752194" cy="35092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4"/>
          <p:cNvGrpSpPr/>
          <p:nvPr/>
        </p:nvGrpSpPr>
        <p:grpSpPr>
          <a:xfrm>
            <a:off x="1614517" y="2179666"/>
            <a:ext cx="1693235" cy="1207960"/>
            <a:chOff x="496933" y="2702834"/>
            <a:chExt cx="1693235" cy="1207960"/>
          </a:xfrm>
        </p:grpSpPr>
        <p:sp>
          <p:nvSpPr>
            <p:cNvPr id="30" name="Rectangle 14"/>
            <p:cNvSpPr/>
            <p:nvPr/>
          </p:nvSpPr>
          <p:spPr>
            <a:xfrm>
              <a:off x="496933" y="2702834"/>
              <a:ext cx="1616189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dirty="0">
                  <a:latin typeface="Optima" charset="0"/>
                  <a:ea typeface="Optima" charset="0"/>
                  <a:cs typeface="Optima" charset="0"/>
                </a:rPr>
                <a:t>Stronger results </a:t>
              </a:r>
            </a:p>
            <a:p>
              <a:pPr>
                <a:lnSpc>
                  <a:spcPct val="120000"/>
                </a:lnSpc>
              </a:pPr>
              <a:r>
                <a:rPr lang="en-US" sz="1600" dirty="0">
                  <a:latin typeface="Optima" charset="0"/>
                  <a:ea typeface="Optima" charset="0"/>
                  <a:cs typeface="Optima" charset="0"/>
                </a:rPr>
                <a:t>than real </a:t>
              </a:r>
            </a:p>
            <a:p>
              <a:pPr>
                <a:lnSpc>
                  <a:spcPct val="120000"/>
                </a:lnSpc>
              </a:pPr>
              <a:r>
                <a:rPr lang="en-US" sz="1400" dirty="0">
                  <a:latin typeface="Optima" charset="0"/>
                  <a:ea typeface="Optima" charset="0"/>
                  <a:cs typeface="Optima" charset="0"/>
                </a:rPr>
                <a:t>(e.g., voodoo </a:t>
              </a:r>
            </a:p>
            <a:p>
              <a:pPr>
                <a:lnSpc>
                  <a:spcPct val="120000"/>
                </a:lnSpc>
              </a:pPr>
              <a:r>
                <a:rPr lang="en-US" sz="1400" dirty="0">
                  <a:latin typeface="Optima" charset="0"/>
                  <a:ea typeface="Optima" charset="0"/>
                  <a:cs typeface="Optima" charset="0"/>
                </a:rPr>
                <a:t>correlation)</a:t>
              </a:r>
            </a:p>
          </p:txBody>
        </p:sp>
        <p:sp>
          <p:nvSpPr>
            <p:cNvPr id="31" name="Rectangle 15"/>
            <p:cNvSpPr/>
            <p:nvPr/>
          </p:nvSpPr>
          <p:spPr>
            <a:xfrm rot="5400000" flipV="1">
              <a:off x="1970712" y="3691338"/>
              <a:ext cx="365760" cy="7315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 16"/>
            <p:cNvSpPr/>
            <p:nvPr/>
          </p:nvSpPr>
          <p:spPr>
            <a:xfrm rot="16200000" flipV="1">
              <a:off x="1843746" y="3435181"/>
              <a:ext cx="192763" cy="345989"/>
            </a:xfrm>
            <a:custGeom>
              <a:avLst/>
              <a:gdLst>
                <a:gd name="connsiteX0" fmla="*/ 0 w 679621"/>
                <a:gd name="connsiteY0" fmla="*/ 0 h 345989"/>
                <a:gd name="connsiteX1" fmla="*/ 0 w 679621"/>
                <a:gd name="connsiteY1" fmla="*/ 345989 h 345989"/>
                <a:gd name="connsiteX2" fmla="*/ 679621 w 679621"/>
                <a:gd name="connsiteY2" fmla="*/ 345989 h 34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9621" h="345989">
                  <a:moveTo>
                    <a:pt x="0" y="0"/>
                  </a:moveTo>
                  <a:lnTo>
                    <a:pt x="0" y="345989"/>
                  </a:lnTo>
                  <a:lnTo>
                    <a:pt x="679621" y="345989"/>
                  </a:lnTo>
                </a:path>
              </a:pathLst>
            </a:custGeom>
            <a:noFill/>
            <a:ln>
              <a:solidFill>
                <a:schemeClr val="accent2"/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3036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5843239" y="68468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205340" y="222608"/>
            <a:ext cx="24282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Winner’s curse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pic>
        <p:nvPicPr>
          <p:cNvPr id="14" name="Picture 34"/>
          <p:cNvPicPr>
            <a:picLocks noChangeAspect="1"/>
          </p:cNvPicPr>
          <p:nvPr/>
        </p:nvPicPr>
        <p:blipFill rotWithShape="1">
          <a:blip r:embed="rId6"/>
          <a:srcRect b="11301"/>
          <a:stretch/>
        </p:blipFill>
        <p:spPr>
          <a:xfrm>
            <a:off x="3307752" y="884872"/>
            <a:ext cx="4677467" cy="4243780"/>
          </a:xfrm>
          <a:prstGeom prst="rect">
            <a:avLst/>
          </a:prstGeom>
        </p:spPr>
      </p:pic>
      <p:sp>
        <p:nvSpPr>
          <p:cNvPr id="17" name="TextBox 8"/>
          <p:cNvSpPr txBox="1"/>
          <p:nvPr/>
        </p:nvSpPr>
        <p:spPr>
          <a:xfrm>
            <a:off x="4945760" y="548717"/>
            <a:ext cx="1672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Optima" charset="0"/>
                <a:ea typeface="Optima" charset="0"/>
                <a:cs typeface="Optima" charset="0"/>
              </a:rPr>
              <a:t>Winner’s curse</a:t>
            </a:r>
          </a:p>
        </p:txBody>
      </p:sp>
      <p:sp>
        <p:nvSpPr>
          <p:cNvPr id="23" name="텍스트 상자 22"/>
          <p:cNvSpPr txBox="1"/>
          <p:nvPr/>
        </p:nvSpPr>
        <p:spPr>
          <a:xfrm>
            <a:off x="798762" y="5254993"/>
            <a:ext cx="1008895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Low powered studies can increase biases in literature, resulting in replication failure.</a:t>
            </a:r>
          </a:p>
        </p:txBody>
      </p:sp>
    </p:spTree>
    <p:extLst>
      <p:ext uri="{BB962C8B-B14F-4D97-AF65-F5344CB8AC3E}">
        <p14:creationId xmlns:p14="http://schemas.microsoft.com/office/powerpoint/2010/main" val="1028350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5843239" y="68468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417" y="1036293"/>
            <a:ext cx="3466203" cy="46842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5839" y="1036293"/>
            <a:ext cx="3461230" cy="46842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98288" y="1036293"/>
            <a:ext cx="3437034" cy="46842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직사각형 14"/>
          <p:cNvSpPr/>
          <p:nvPr/>
        </p:nvSpPr>
        <p:spPr>
          <a:xfrm>
            <a:off x="205340" y="222608"/>
            <a:ext cx="395845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Power failure: references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15962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5843239" y="68468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205340" y="222608"/>
            <a:ext cx="174599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Effect size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텍스트 상자 13"/>
              <p:cNvSpPr txBox="1"/>
              <p:nvPr/>
            </p:nvSpPr>
            <p:spPr>
              <a:xfrm>
                <a:off x="1140325" y="946357"/>
                <a:ext cx="10088953" cy="50250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14325" lvl="1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b="1" dirty="0">
                    <a:latin typeface="Seravek Light" charset="0"/>
                    <a:ea typeface="Seravek Light" charset="0"/>
                    <a:cs typeface="Seravek Light" charset="0"/>
                  </a:rPr>
                  <a:t>Effect size: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 the distance between the null hypothesis value, </a:t>
                </a:r>
                <a:r>
                  <a:rPr lang="en-US" altLang="ko-KR" i="1" dirty="0">
                    <a:latin typeface="Seravek Light" charset="0"/>
                    <a:ea typeface="Seravek Light" charset="0"/>
                    <a:cs typeface="Seravek Light" charset="0"/>
                  </a:rPr>
                  <a:t>p</a:t>
                </a:r>
                <a:r>
                  <a:rPr lang="en-US" altLang="ko-KR" baseline="-25000" dirty="0">
                    <a:latin typeface="Seravek Light" charset="0"/>
                    <a:ea typeface="Seravek Light" charset="0"/>
                    <a:cs typeface="Seravek Light" charset="0"/>
                  </a:rPr>
                  <a:t>0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 or </a:t>
                </a:r>
                <a14:m>
                  <m:oMath xmlns:m="http://schemas.openxmlformats.org/officeDocument/2006/math">
                    <m:r>
                      <a:rPr lang="en-US" altLang="ko-KR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𝜇</m:t>
                    </m:r>
                  </m:oMath>
                </a14:m>
                <a:r>
                  <a:rPr lang="en-US" altLang="ko-KR" baseline="-25000" dirty="0">
                    <a:latin typeface="Seravek Light" charset="0"/>
                    <a:ea typeface="Seravek Light" charset="0"/>
                    <a:cs typeface="Seravek Light" charset="0"/>
                  </a:rPr>
                  <a:t>0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and the truth, </a:t>
                </a:r>
                <a:r>
                  <a:rPr lang="en-US" altLang="ko-KR" i="1" dirty="0">
                    <a:latin typeface="Seravek Light" charset="0"/>
                    <a:ea typeface="Seravek Light" charset="0"/>
                    <a:cs typeface="Seravek Light" charset="0"/>
                  </a:rPr>
                  <a:t>p 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or</a:t>
                </a:r>
                <a:r>
                  <a:rPr lang="en-US" altLang="ko-KR" i="1" dirty="0">
                    <a:latin typeface="Seravek Light" charset="0"/>
                    <a:ea typeface="Seravek Light" charset="0"/>
                    <a:cs typeface="Seravek Light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charset="0"/>
                        <a:ea typeface="Cambria Math" charset="0"/>
                        <a:cs typeface="Cambria Math" charset="0"/>
                      </a:rPr>
                      <m:t>𝜇</m:t>
                    </m:r>
                  </m:oMath>
                </a14:m>
                <a:r>
                  <a:rPr lang="en-US" altLang="ko-KR" i="1" dirty="0">
                    <a:latin typeface="Seravek Light" charset="0"/>
                    <a:ea typeface="Seravek Light" charset="0"/>
                    <a:cs typeface="Seravek Light" charset="0"/>
                  </a:rPr>
                  <a:t>.</a:t>
                </a:r>
              </a:p>
              <a:p>
                <a:pPr marL="314325" lvl="1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Power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∝</m:t>
                    </m:r>
                  </m:oMath>
                </a14:m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 effect size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Large effects are easier to see and results in larger power.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Small effects are naturally more difficult to detect (increase Type II errors). 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The standard deviation is also important (it provides a ruler). 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Effect magnitude / standard deviation is basically </a:t>
                </a:r>
                <a:r>
                  <a:rPr lang="en-US" altLang="ko-KR" b="1" dirty="0">
                    <a:latin typeface="Seravek Light" charset="0"/>
                    <a:ea typeface="Seravek Light" charset="0"/>
                    <a:cs typeface="Seravek Light" charset="0"/>
                  </a:rPr>
                  <a:t>“signal-to-noise ratio”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.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endParaRPr lang="en-US" altLang="ko-KR" dirty="0">
                  <a:latin typeface="Seravek Light" charset="0"/>
                  <a:ea typeface="Seravek Light" charset="0"/>
                  <a:cs typeface="Seravek Light" charset="0"/>
                </a:endParaRPr>
              </a:p>
              <a:p>
                <a:pPr marL="314325" lvl="1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b="1" dirty="0">
                    <a:latin typeface="Seravek Light" charset="0"/>
                    <a:ea typeface="Seravek Light" charset="0"/>
                    <a:cs typeface="Seravek Light" charset="0"/>
                  </a:rPr>
                  <a:t>Different types 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of effect sizes: correlation-based, distance-based, etc.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Correlation, </a:t>
                </a:r>
                <a:r>
                  <a:rPr lang="en-US" altLang="ko-KR" i="1" dirty="0">
                    <a:latin typeface="Seravek Light" charset="0"/>
                    <a:ea typeface="Seravek Light" charset="0"/>
                    <a:cs typeface="Seravek Light" charset="0"/>
                  </a:rPr>
                  <a:t>r 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and </a:t>
                </a:r>
                <a:r>
                  <a:rPr lang="en-US" altLang="ko-KR" i="1" dirty="0">
                    <a:latin typeface="Seravek Light" charset="0"/>
                    <a:ea typeface="Seravek Light" charset="0"/>
                    <a:cs typeface="Seravek Light" charset="0"/>
                  </a:rPr>
                  <a:t>R</a:t>
                </a:r>
                <a:r>
                  <a:rPr lang="en-US" altLang="ko-KR" baseline="30000" dirty="0">
                    <a:latin typeface="Seravek Light" charset="0"/>
                    <a:ea typeface="Seravek Light" charset="0"/>
                    <a:cs typeface="Seravek Light" charset="0"/>
                  </a:rPr>
                  <a:t>2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Cohen’s </a:t>
                </a:r>
                <a:r>
                  <a:rPr lang="en-US" altLang="ko-KR" i="1" dirty="0">
                    <a:latin typeface="Seravek Light" charset="0"/>
                    <a:ea typeface="Seravek Light" charset="0"/>
                    <a:cs typeface="Seravek Light" charset="0"/>
                  </a:rPr>
                  <a:t>d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altLang="ko-KR" i="1" smtClean="0">
                            <a:latin typeface="Cambria Math" panose="02040503050406030204" pitchFamily="18" charset="0"/>
                            <a:ea typeface="Seravek Light" charset="0"/>
                            <a:cs typeface="Seravek Light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  <a:ea typeface="Seravek Light" charset="0"/>
                                <a:cs typeface="Seravek Light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altLang="ko-KR" i="1" smtClean="0">
                                    <a:latin typeface="Cambria Math" panose="02040503050406030204" pitchFamily="18" charset="0"/>
                                    <a:ea typeface="Seravek Light" charset="0"/>
                                    <a:cs typeface="Seravek Light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ko-KR" b="0" i="1" smtClean="0">
                                    <a:latin typeface="Cambria Math" charset="0"/>
                                    <a:ea typeface="Seravek Light" charset="0"/>
                                    <a:cs typeface="Seravek Light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ko-KR" b="0" i="1" smtClean="0">
                                <a:latin typeface="Cambria Math" charset="0"/>
                                <a:ea typeface="Seravek Light" charset="0"/>
                                <a:cs typeface="Seravek Light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ko-KR" b="0" i="1" smtClean="0">
                            <a:latin typeface="Cambria Math" charset="0"/>
                            <a:ea typeface="Seravek Light" charset="0"/>
                            <a:cs typeface="Seravek Light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ko-KR" i="1">
                                <a:latin typeface="Cambria Math" panose="02040503050406030204" pitchFamily="18" charset="0"/>
                                <a:ea typeface="Seravek Light" charset="0"/>
                                <a:cs typeface="Seravek Light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  <a:ea typeface="Seravek Light" charset="0"/>
                                    <a:cs typeface="Seravek Light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ko-KR" i="1">
                                    <a:latin typeface="Cambria Math" charset="0"/>
                                    <a:ea typeface="Seravek Light" charset="0"/>
                                    <a:cs typeface="Seravek Light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ko-KR" b="0" i="1" smtClean="0">
                                <a:latin typeface="Cambria Math" charset="0"/>
                                <a:ea typeface="Seravek Light" charset="0"/>
                                <a:cs typeface="Seravek Light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r>
                          <a:rPr lang="en-US" altLang="ko-KR" b="0" i="1" smtClean="0">
                            <a:latin typeface="Cambria Math" charset="0"/>
                            <a:ea typeface="Seravek Light" charset="0"/>
                            <a:cs typeface="Seravek Light" charset="0"/>
                          </a:rPr>
                          <m:t>𝑠</m:t>
                        </m:r>
                      </m:den>
                    </m:f>
                  </m:oMath>
                </a14:m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    </a:t>
                </a:r>
              </a:p>
              <a:p>
                <a:pPr marL="1228725" lvl="3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sz="1600" dirty="0">
                    <a:latin typeface="Seravek Light" charset="0"/>
                    <a:ea typeface="Seravek Light" charset="0"/>
                    <a:cs typeface="Seravek Light" charset="0"/>
                  </a:rPr>
                  <a:t>similar to z scores, </a:t>
                </a:r>
                <a14:m>
                  <m:oMath xmlns:m="http://schemas.openxmlformats.org/officeDocument/2006/math">
                    <m:r>
                      <a:rPr lang="en-US" altLang="ko-KR" sz="1600" b="0" i="1" smtClean="0">
                        <a:latin typeface="Cambria Math" charset="0"/>
                        <a:ea typeface="Seravek Light" charset="0"/>
                        <a:cs typeface="Seravek Light" charset="0"/>
                      </a:rPr>
                      <m:t>𝑧</m:t>
                    </m:r>
                    <m:r>
                      <a:rPr lang="en-US" altLang="ko-KR" sz="1600" b="0" i="1" smtClean="0">
                        <a:latin typeface="Cambria Math" charset="0"/>
                        <a:ea typeface="Seravek Light" charset="0"/>
                        <a:cs typeface="Seravek Light" charset="0"/>
                      </a:rPr>
                      <m:t>= </m:t>
                    </m:r>
                    <m:f>
                      <m:fPr>
                        <m:ctrlPr>
                          <a:rPr lang="mr-IN" altLang="ko-KR" sz="1600" b="0" i="1" smtClean="0">
                            <a:latin typeface="Cambria Math" panose="02040503050406030204" pitchFamily="18" charset="0"/>
                            <a:ea typeface="Seravek Light" charset="0"/>
                            <a:cs typeface="Seravek Light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ko-KR" sz="1600" b="0" i="1" smtClean="0">
                                <a:latin typeface="Cambria Math" panose="02040503050406030204" pitchFamily="18" charset="0"/>
                                <a:ea typeface="Seravek Light" charset="0"/>
                                <a:cs typeface="Seravek Light" charset="0"/>
                              </a:rPr>
                            </m:ctrlPr>
                          </m:sSubPr>
                          <m:e>
                            <m:r>
                              <a:rPr lang="en-US" altLang="ko-KR" sz="1600" b="0" i="1" smtClean="0">
                                <a:latin typeface="Cambria Math" charset="0"/>
                                <a:ea typeface="Seravek Light" charset="0"/>
                                <a:cs typeface="Seravek Light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ko-KR" sz="1600" b="0" i="1" smtClean="0">
                                <a:latin typeface="Cambria Math" charset="0"/>
                                <a:ea typeface="Seravek Light" charset="0"/>
                                <a:cs typeface="Seravek Light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ko-KR" sz="1600" b="0" i="1" smtClean="0">
                            <a:latin typeface="Cambria Math" charset="0"/>
                            <a:ea typeface="Seravek Light" charset="0"/>
                            <a:cs typeface="Seravek Light" charset="0"/>
                          </a:rPr>
                          <m:t>−</m:t>
                        </m:r>
                        <m:acc>
                          <m:accPr>
                            <m:chr m:val="̅"/>
                            <m:ctrlPr>
                              <a:rPr lang="en-US" altLang="ko-KR" sz="1600" b="0" i="1" smtClean="0">
                                <a:latin typeface="Cambria Math" panose="02040503050406030204" pitchFamily="18" charset="0"/>
                                <a:ea typeface="Seravek Light" charset="0"/>
                                <a:cs typeface="Seravek Light" charset="0"/>
                              </a:rPr>
                            </m:ctrlPr>
                          </m:accPr>
                          <m:e>
                            <m:r>
                              <a:rPr lang="en-US" altLang="ko-KR" sz="1600" b="0" i="1" smtClean="0">
                                <a:latin typeface="Cambria Math" charset="0"/>
                                <a:ea typeface="Seravek Light" charset="0"/>
                                <a:cs typeface="Seravek Light" charset="0"/>
                              </a:rPr>
                              <m:t>𝑥</m:t>
                            </m:r>
                          </m:e>
                        </m:acc>
                      </m:num>
                      <m:den>
                        <m:r>
                          <a:rPr lang="en-US" altLang="ko-KR" sz="1600" b="0" i="1" smtClean="0">
                            <a:latin typeface="Cambria Math" charset="0"/>
                            <a:ea typeface="Seravek Light" charset="0"/>
                            <a:cs typeface="Seravek Light" charset="0"/>
                          </a:rPr>
                          <m:t>𝑠</m:t>
                        </m:r>
                      </m:den>
                    </m:f>
                  </m:oMath>
                </a14:m>
                <a:r>
                  <a:rPr lang="en-US" altLang="ko-KR" sz="1600" dirty="0">
                    <a:latin typeface="Seravek Light" charset="0"/>
                    <a:ea typeface="Seravek Light" charset="0"/>
                    <a:cs typeface="Seravek Light" charset="0"/>
                  </a:rPr>
                  <a:t>, but Cohen’s </a:t>
                </a:r>
                <a:r>
                  <a:rPr lang="en-US" altLang="ko-KR" sz="1600" i="1" dirty="0">
                    <a:latin typeface="Seravek Light" charset="0"/>
                    <a:ea typeface="Seravek Light" charset="0"/>
                    <a:cs typeface="Seravek Light" charset="0"/>
                  </a:rPr>
                  <a:t>d</a:t>
                </a:r>
                <a:r>
                  <a:rPr lang="en-US" altLang="ko-KR" sz="1600" dirty="0">
                    <a:latin typeface="Seravek Light" charset="0"/>
                    <a:ea typeface="Seravek Light" charset="0"/>
                    <a:cs typeface="Seravek Light" charset="0"/>
                  </a:rPr>
                  <a:t> is for comparisons between groups</a:t>
                </a:r>
              </a:p>
            </p:txBody>
          </p:sp>
        </mc:Choice>
        <mc:Fallback xmlns="">
          <p:sp>
            <p:nvSpPr>
              <p:cNvPr id="14" name="텍스트 상자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0325" y="946357"/>
                <a:ext cx="10088953" cy="5025094"/>
              </a:xfrm>
              <a:prstGeom prst="rect">
                <a:avLst/>
              </a:prstGeom>
              <a:blipFill rotWithShape="0">
                <a:blip r:embed="rId6"/>
                <a:stretch>
                  <a:fillRect l="-363" b="-339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72739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 bldLvl="3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5843239" y="68468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205340" y="222608"/>
            <a:ext cx="477727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Alpha and beta in a picture (2)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26030" y="865667"/>
            <a:ext cx="7339939" cy="4363887"/>
          </a:xfrm>
          <a:prstGeom prst="rect">
            <a:avLst/>
          </a:prstGeom>
        </p:spPr>
      </p:pic>
      <p:sp>
        <p:nvSpPr>
          <p:cNvPr id="13" name="텍스트 상자 12"/>
          <p:cNvSpPr txBox="1"/>
          <p:nvPr/>
        </p:nvSpPr>
        <p:spPr>
          <a:xfrm>
            <a:off x="891127" y="4833131"/>
            <a:ext cx="100889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Power = 1 </a:t>
            </a:r>
            <a:r>
              <a:rPr lang="mr-IN" altLang="ko-KR" dirty="0">
                <a:latin typeface="Seravek Light" charset="0"/>
                <a:ea typeface="Seravek Light" charset="0"/>
                <a:cs typeface="Seravek Light" charset="0"/>
              </a:rPr>
              <a:t>–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 beta</a:t>
            </a:r>
          </a:p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Tradeoffs between alpha and beta</a:t>
            </a:r>
          </a:p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role of effect size in power</a:t>
            </a:r>
          </a:p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400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 bldLvl="2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5843239" y="68468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205340" y="222608"/>
            <a:ext cx="40479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Sensitivity and Specificity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52972" y="865667"/>
            <a:ext cx="4396460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altLang="ko-KR" sz="1400" dirty="0">
              <a:latin typeface="Seravek Light" charset="0"/>
              <a:ea typeface="Seravek Light" charset="0"/>
              <a:cs typeface="Seravek Light" charset="0"/>
              <a:hlinkClick r:id="rId6"/>
            </a:endParaRPr>
          </a:p>
          <a:p>
            <a:r>
              <a:rPr lang="ko-KR" altLang="en-US" sz="14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https://en.wikipedia.org/wiki/Sensitivity_and_specificity</a:t>
            </a:r>
            <a:endParaRPr lang="en-US" altLang="ko-KR" sz="1400" dirty="0">
              <a:latin typeface="Seravek Light" charset="0"/>
              <a:ea typeface="Seravek Light" charset="0"/>
              <a:cs typeface="Seravek Light" charset="0"/>
            </a:endParaRPr>
          </a:p>
          <a:p>
            <a:endParaRPr lang="ko-KR" altLang="en-US" sz="14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텍스트 상자 16"/>
              <p:cNvSpPr txBox="1"/>
              <p:nvPr/>
            </p:nvSpPr>
            <p:spPr>
              <a:xfrm>
                <a:off x="1140325" y="1624652"/>
                <a:ext cx="10088953" cy="8851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14325" lvl="1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b="1" dirty="0">
                    <a:latin typeface="Seravek Light" charset="0"/>
                    <a:ea typeface="Seravek Light" charset="0"/>
                    <a:cs typeface="Seravek Light" charset="0"/>
                  </a:rPr>
                  <a:t>Specificity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 = # true negatives / (# true negatives + # false positives) = 1 - </a:t>
                </a:r>
                <a14:m>
                  <m:oMath xmlns:m="http://schemas.openxmlformats.org/officeDocument/2006/math">
                    <m:r>
                      <a:rPr lang="en-US" altLang="ko-KR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𝛼</m:t>
                    </m:r>
                  </m:oMath>
                </a14:m>
                <a:endParaRPr lang="en-US" altLang="ko-KR" dirty="0">
                  <a:latin typeface="Seravek Light" charset="0"/>
                  <a:ea typeface="Seravek Light" charset="0"/>
                  <a:cs typeface="Seravek Light" charset="0"/>
                </a:endParaRPr>
              </a:p>
              <a:p>
                <a:pPr marL="314325" lvl="1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b="1" dirty="0">
                    <a:latin typeface="Seravek Light" charset="0"/>
                    <a:ea typeface="Seravek Light" charset="0"/>
                    <a:cs typeface="Seravek Light" charset="0"/>
                  </a:rPr>
                  <a:t>Sensitivity 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= # true positives / (# true positives + # false negatives) = 1 - </a:t>
                </a:r>
                <a14:m>
                  <m:oMath xmlns:m="http://schemas.openxmlformats.org/officeDocument/2006/math">
                    <m:r>
                      <a:rPr lang="en-US" altLang="ko-KR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𝛽</m:t>
                    </m:r>
                  </m:oMath>
                </a14:m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 = Power</a:t>
                </a:r>
              </a:p>
            </p:txBody>
          </p:sp>
        </mc:Choice>
        <mc:Fallback xmlns="">
          <p:sp>
            <p:nvSpPr>
              <p:cNvPr id="17" name="텍스트 상자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0325" y="1624652"/>
                <a:ext cx="10088953" cy="885114"/>
              </a:xfrm>
              <a:prstGeom prst="rect">
                <a:avLst/>
              </a:prstGeom>
              <a:blipFill rotWithShape="0">
                <a:blip r:embed="rId7"/>
                <a:stretch>
                  <a:fillRect l="-363" b="-1034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9" name="그룹 18"/>
          <p:cNvGrpSpPr/>
          <p:nvPr/>
        </p:nvGrpSpPr>
        <p:grpSpPr>
          <a:xfrm>
            <a:off x="1374501" y="3010777"/>
            <a:ext cx="8655304" cy="2072134"/>
            <a:chOff x="1374501" y="3010777"/>
            <a:chExt cx="8655304" cy="2072134"/>
          </a:xfrm>
        </p:grpSpPr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841403" y="3315191"/>
              <a:ext cx="8188402" cy="1767720"/>
            </a:xfrm>
            <a:prstGeom prst="rect">
              <a:avLst/>
            </a:prstGeom>
          </p:spPr>
        </p:pic>
        <p:sp>
          <p:nvSpPr>
            <p:cNvPr id="18" name="텍스트 상자 17"/>
            <p:cNvSpPr txBox="1"/>
            <p:nvPr/>
          </p:nvSpPr>
          <p:spPr>
            <a:xfrm>
              <a:off x="1374501" y="3010777"/>
              <a:ext cx="2004319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lvl="1">
                <a:lnSpc>
                  <a:spcPct val="150000"/>
                </a:lnSpc>
              </a:pPr>
              <a:r>
                <a:rPr lang="en-US" altLang="ko-KR" b="1">
                  <a:latin typeface="Seravek Light" charset="0"/>
                  <a:ea typeface="Seravek Light" charset="0"/>
                  <a:cs typeface="Seravek Light" charset="0"/>
                </a:rPr>
                <a:t>Confusion matrix</a:t>
              </a:r>
              <a:endParaRPr lang="en-US" altLang="ko-KR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6524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 bldLvl="2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5843239" y="68468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205340" y="222608"/>
            <a:ext cx="523008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Reducing both Type I and II errors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3763" y="1404049"/>
            <a:ext cx="7602500" cy="4297066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0531" y="1583473"/>
            <a:ext cx="3311988" cy="1969109"/>
          </a:xfrm>
          <a:prstGeom prst="rect">
            <a:avLst/>
          </a:prstGeom>
        </p:spPr>
      </p:pic>
      <p:sp>
        <p:nvSpPr>
          <p:cNvPr id="4" name="오른쪽 화살표[R] 3"/>
          <p:cNvSpPr/>
          <p:nvPr/>
        </p:nvSpPr>
        <p:spPr>
          <a:xfrm>
            <a:off x="3908402" y="2487521"/>
            <a:ext cx="661061" cy="501804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11925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300858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Review: Key Points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텍스트 상자 11"/>
              <p:cNvSpPr txBox="1"/>
              <p:nvPr/>
            </p:nvSpPr>
            <p:spPr>
              <a:xfrm>
                <a:off x="1140325" y="879451"/>
                <a:ext cx="10590758" cy="502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b="1" dirty="0">
                    <a:solidFill>
                      <a:srgbClr val="002060"/>
                    </a:solidFill>
                    <a:latin typeface="Seravek Light" charset="0"/>
                    <a:ea typeface="Seravek Light" charset="0"/>
                    <a:cs typeface="Seravek Light" charset="0"/>
                  </a:rPr>
                  <a:t>Chapter 21: Inferences About Means</a:t>
                </a:r>
              </a:p>
              <a:p>
                <a:pPr marL="314325" lvl="1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Central Limit Theorem: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charset="0"/>
                        <a:ea typeface="Seravek Light" charset="0"/>
                        <a:cs typeface="Seravek Light" charset="0"/>
                      </a:rPr>
                      <m:t>𝑀𝑒𝑎𝑛</m:t>
                    </m:r>
                    <m:d>
                      <m:dPr>
                        <m:ctrlPr>
                          <a:rPr lang="en-US" altLang="ko-KR" i="1">
                            <a:latin typeface="Cambria Math" panose="02040503050406030204" pitchFamily="18" charset="0"/>
                            <a:ea typeface="Seravek Light" charset="0"/>
                            <a:cs typeface="Seravek Light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ko-KR" i="1">
                                <a:latin typeface="Cambria Math" panose="02040503050406030204" pitchFamily="18" charset="0"/>
                                <a:ea typeface="Seravek Light" charset="0"/>
                                <a:cs typeface="Seravek Light" charset="0"/>
                              </a:rPr>
                            </m:ctrlPr>
                          </m:accPr>
                          <m:e>
                            <m:r>
                              <a:rPr lang="en-US" altLang="ko-KR" i="1">
                                <a:latin typeface="Cambria Math" charset="0"/>
                                <a:ea typeface="Seravek Light" charset="0"/>
                                <a:cs typeface="Seravek Light" charset="0"/>
                              </a:rPr>
                              <m:t>𝑦</m:t>
                            </m:r>
                          </m:e>
                        </m:acc>
                      </m:e>
                    </m:d>
                    <m:r>
                      <a:rPr lang="en-US" altLang="ko-KR" i="1">
                        <a:latin typeface="Cambria Math" charset="0"/>
                        <a:ea typeface="Seravek Light" charset="0"/>
                        <a:cs typeface="Seravek Light" charset="0"/>
                      </a:rPr>
                      <m:t>= </m:t>
                    </m:r>
                    <m:r>
                      <a:rPr lang="en-US" altLang="ko-KR" i="1">
                        <a:latin typeface="Cambria Math" charset="0"/>
                        <a:ea typeface="Seravek Light" charset="0"/>
                        <a:cs typeface="Seravek Light" charset="0"/>
                      </a:rPr>
                      <m:t>𝜇</m:t>
                    </m:r>
                    <m:r>
                      <a:rPr lang="en-US" altLang="ko-KR" i="1">
                        <a:latin typeface="Cambria Math" charset="0"/>
                        <a:ea typeface="Seravek Light" charset="0"/>
                        <a:cs typeface="Seravek Light" charset="0"/>
                      </a:rPr>
                      <m:t>, </m:t>
                    </m:r>
                    <m:r>
                      <a:rPr lang="en-US" altLang="ko-KR" i="1">
                        <a:latin typeface="Cambria Math" charset="0"/>
                        <a:ea typeface="Seravek Light" charset="0"/>
                        <a:cs typeface="Seravek Light" charset="0"/>
                      </a:rPr>
                      <m:t>𝑆𝐷</m:t>
                    </m:r>
                    <m:d>
                      <m:dPr>
                        <m:ctrlPr>
                          <a:rPr lang="en-US" altLang="ko-KR" i="1">
                            <a:latin typeface="Cambria Math" panose="02040503050406030204" pitchFamily="18" charset="0"/>
                            <a:ea typeface="Seravek Light" charset="0"/>
                            <a:cs typeface="Seravek Light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ko-KR" i="1">
                                <a:latin typeface="Cambria Math" panose="02040503050406030204" pitchFamily="18" charset="0"/>
                                <a:ea typeface="Seravek Light" charset="0"/>
                                <a:cs typeface="Seravek Light" charset="0"/>
                              </a:rPr>
                            </m:ctrlPr>
                          </m:accPr>
                          <m:e>
                            <m:r>
                              <a:rPr lang="en-US" altLang="ko-KR" i="1">
                                <a:latin typeface="Cambria Math" charset="0"/>
                                <a:ea typeface="Seravek Light" charset="0"/>
                                <a:cs typeface="Seravek Light" charset="0"/>
                              </a:rPr>
                              <m:t>𝑦</m:t>
                            </m:r>
                          </m:e>
                        </m:acc>
                      </m:e>
                    </m:d>
                    <m:r>
                      <a:rPr lang="en-US" altLang="ko-KR" i="1">
                        <a:latin typeface="Cambria Math" charset="0"/>
                        <a:ea typeface="Seravek Light" charset="0"/>
                        <a:cs typeface="Seravek Light" charset="0"/>
                      </a:rPr>
                      <m:t>=</m:t>
                    </m:r>
                    <m:f>
                      <m:fPr>
                        <m:ctrlPr>
                          <a:rPr lang="mr-IN" altLang="ko-KR" i="1">
                            <a:latin typeface="Cambria Math" panose="02040503050406030204" pitchFamily="18" charset="0"/>
                            <a:ea typeface="Seravek Light" charset="0"/>
                            <a:cs typeface="Seravek Light" charset="0"/>
                          </a:rPr>
                        </m:ctrlPr>
                      </m:fPr>
                      <m:num>
                        <m:r>
                          <a:rPr lang="mr-IN" altLang="ko-KR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𝜎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mr-IN" altLang="ko-KR" i="1">
                                <a:latin typeface="Cambria Math" panose="02040503050406030204" pitchFamily="18" charset="0"/>
                                <a:ea typeface="Seravek Light" charset="0"/>
                                <a:cs typeface="Seravek Light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ko-KR" i="1">
                                <a:latin typeface="Cambria Math" charset="0"/>
                                <a:ea typeface="Seravek Light" charset="0"/>
                                <a:cs typeface="Seravek Light" charset="0"/>
                              </a:rPr>
                              <m:t>𝑛</m:t>
                            </m:r>
                          </m:e>
                        </m:rad>
                      </m:den>
                    </m:f>
                  </m:oMath>
                </a14:m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, standard error,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charset="0"/>
                        <a:ea typeface="Seravek Light" charset="0"/>
                        <a:cs typeface="Seravek Light" charset="0"/>
                      </a:rPr>
                      <m:t>𝑆𝐸</m:t>
                    </m:r>
                    <m:d>
                      <m:dPr>
                        <m:ctrlPr>
                          <a:rPr lang="en-US" altLang="ko-KR" i="1">
                            <a:latin typeface="Cambria Math" panose="02040503050406030204" pitchFamily="18" charset="0"/>
                            <a:ea typeface="Seravek Light" charset="0"/>
                            <a:cs typeface="Seravek Light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ko-KR" i="1">
                                <a:latin typeface="Cambria Math" panose="02040503050406030204" pitchFamily="18" charset="0"/>
                                <a:ea typeface="Seravek Light" charset="0"/>
                                <a:cs typeface="Seravek Light" charset="0"/>
                              </a:rPr>
                            </m:ctrlPr>
                          </m:accPr>
                          <m:e>
                            <m:r>
                              <a:rPr lang="en-US" altLang="ko-KR" i="1">
                                <a:latin typeface="Cambria Math" charset="0"/>
                                <a:ea typeface="Seravek Light" charset="0"/>
                                <a:cs typeface="Seravek Light" charset="0"/>
                              </a:rPr>
                              <m:t>𝑦</m:t>
                            </m:r>
                          </m:e>
                        </m:acc>
                      </m:e>
                    </m:d>
                    <m:r>
                      <a:rPr lang="en-US" altLang="ko-KR" i="1">
                        <a:latin typeface="Cambria Math" charset="0"/>
                        <a:ea typeface="Seravek Light" charset="0"/>
                        <a:cs typeface="Seravek Light" charset="0"/>
                      </a:rPr>
                      <m:t>=</m:t>
                    </m:r>
                    <m:f>
                      <m:fPr>
                        <m:ctrlPr>
                          <a:rPr lang="mr-IN" altLang="ko-KR" i="1">
                            <a:latin typeface="Cambria Math" panose="02040503050406030204" pitchFamily="18" charset="0"/>
                            <a:ea typeface="Seravek Light" charset="0"/>
                            <a:cs typeface="Seravek Light" charset="0"/>
                          </a:rPr>
                        </m:ctrlPr>
                      </m:fPr>
                      <m:num>
                        <m:r>
                          <a:rPr lang="en-US" altLang="ko-KR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𝑠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mr-IN" altLang="ko-KR" i="1">
                                <a:latin typeface="Cambria Math" panose="02040503050406030204" pitchFamily="18" charset="0"/>
                                <a:ea typeface="Seravek Light" charset="0"/>
                                <a:cs typeface="Seravek Light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ko-KR" i="1">
                                <a:latin typeface="Cambria Math" charset="0"/>
                                <a:ea typeface="Seravek Light" charset="0"/>
                                <a:cs typeface="Seravek Light" charset="0"/>
                              </a:rPr>
                              <m:t>𝑛</m:t>
                            </m:r>
                          </m:e>
                        </m:rad>
                      </m:den>
                    </m:f>
                  </m:oMath>
                </a14:m>
                <a:endParaRPr lang="en-US" altLang="ko-KR" dirty="0">
                  <a:latin typeface="Seravek Light" charset="0"/>
                  <a:ea typeface="Seravek Light" charset="0"/>
                  <a:cs typeface="Seravek Light" charset="0"/>
                </a:endParaRPr>
              </a:p>
              <a:p>
                <a:pPr marL="314325" lvl="1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Degrees of freedom: the number of values that are free to vary after we estimate parameters.</a:t>
                </a:r>
              </a:p>
              <a:p>
                <a:pPr marL="285750" indent="-285750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solidFill>
                      <a:schemeClr val="tx1"/>
                    </a:solidFill>
                    <a:latin typeface="Seravek Light" charset="0"/>
                    <a:ea typeface="Seravek Light" charset="0"/>
                    <a:cs typeface="Seravek Light" charset="0"/>
                  </a:rPr>
                  <a:t>Confidence interval for Means:</a:t>
                </a:r>
                <a:r>
                  <a:rPr lang="en-US" altLang="ko-KR" dirty="0">
                    <a:solidFill>
                      <a:schemeClr val="tx1"/>
                    </a:solidFill>
                    <a:ea typeface="Seravek Light" charset="0"/>
                    <a:cs typeface="Seravek Light" charset="0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ko-KR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Seravek Light" charset="0"/>
                            <a:cs typeface="Seravek Light" charset="0"/>
                          </a:rPr>
                        </m:ctrlPr>
                      </m:accPr>
                      <m:e>
                        <m:r>
                          <a:rPr lang="en-US" altLang="ko-KR" i="1">
                            <a:solidFill>
                              <a:schemeClr val="tx1"/>
                            </a:solidFill>
                            <a:latin typeface="Cambria Math" charset="0"/>
                            <a:ea typeface="Seravek Light" charset="0"/>
                            <a:cs typeface="Seravek Light" charset="0"/>
                          </a:rPr>
                          <m:t>𝑦</m:t>
                        </m:r>
                      </m:e>
                    </m:acc>
                    <m:r>
                      <a:rPr lang="en-US" altLang="ko-KR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  <m:sSubSup>
                      <m:sSubSupPr>
                        <m:ctrlPr>
                          <a:rPr lang="en-US" altLang="ko-KR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SupPr>
                      <m:e>
                        <m:r>
                          <a:rPr lang="en-US" altLang="ko-KR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𝑡</m:t>
                        </m:r>
                      </m:e>
                      <m:sub>
                        <m:r>
                          <a:rPr lang="en-US" altLang="ko-KR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𝑑𝑓</m:t>
                        </m:r>
                      </m:sub>
                      <m:sup>
                        <m:r>
                          <a:rPr lang="en-US" altLang="ko-KR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∗</m:t>
                        </m:r>
                      </m:sup>
                    </m:sSubSup>
                    <m:r>
                      <a:rPr lang="en-US" altLang="ko-KR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  <m:r>
                      <a:rPr lang="en-US" altLang="ko-KR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𝑆𝐸</m:t>
                    </m:r>
                    <m:r>
                      <a:rPr lang="en-US" altLang="ko-KR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acc>
                      <m:accPr>
                        <m:chr m:val="̅"/>
                        <m:ctrlPr>
                          <a:rPr lang="en-US" altLang="ko-KR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accPr>
                      <m:e>
                        <m:r>
                          <a:rPr lang="en-US" altLang="ko-KR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𝑦</m:t>
                        </m:r>
                      </m:e>
                    </m:acc>
                    <m:r>
                      <a:rPr lang="en-US" altLang="ko-KR" i="1">
                        <a:solidFill>
                          <a:schemeClr val="tx1"/>
                        </a:solidFill>
                        <a:latin typeface="Cambria Math" charset="0"/>
                        <a:ea typeface="Seravek Light" charset="0"/>
                        <a:cs typeface="Seravek Light" charset="0"/>
                      </a:rPr>
                      <m:t>)</m:t>
                    </m:r>
                  </m:oMath>
                </a14:m>
                <a:r>
                  <a:rPr lang="en-US" altLang="ko-KR" dirty="0">
                    <a:solidFill>
                      <a:schemeClr val="tx1"/>
                    </a:solidFill>
                    <a:latin typeface="Seravek Light" charset="0"/>
                    <a:ea typeface="Seravek Light" charset="0"/>
                    <a:cs typeface="Seravek Light" charset="0"/>
                  </a:rPr>
                  <a:t>, where </a:t>
                </a:r>
                <a14:m>
                  <m:oMath xmlns:m="http://schemas.openxmlformats.org/officeDocument/2006/math">
                    <m:r>
                      <a:rPr lang="en-US" altLang="ko-KR" i="1">
                        <a:solidFill>
                          <a:schemeClr val="tx1"/>
                        </a:solidFill>
                        <a:latin typeface="Cambria Math" charset="0"/>
                        <a:ea typeface="Seravek Light" charset="0"/>
                        <a:cs typeface="Seravek Light" charset="0"/>
                      </a:rPr>
                      <m:t>𝑆𝐸</m:t>
                    </m:r>
                    <m:d>
                      <m:dPr>
                        <m:ctrlPr>
                          <a:rPr lang="en-US" altLang="ko-KR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Seravek Light" charset="0"/>
                            <a:cs typeface="Seravek Light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ko-KR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Seravek Light" charset="0"/>
                                <a:cs typeface="Seravek Light" charset="0"/>
                              </a:rPr>
                            </m:ctrlPr>
                          </m:accPr>
                          <m:e>
                            <m:r>
                              <a:rPr lang="en-US" altLang="ko-KR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Seravek Light" charset="0"/>
                                <a:cs typeface="Seravek Light" charset="0"/>
                              </a:rPr>
                              <m:t>𝑦</m:t>
                            </m:r>
                          </m:e>
                        </m:acc>
                      </m:e>
                    </m:d>
                    <m:r>
                      <a:rPr lang="en-US" altLang="ko-KR" i="1">
                        <a:solidFill>
                          <a:schemeClr val="tx1"/>
                        </a:solidFill>
                        <a:latin typeface="Cambria Math" charset="0"/>
                        <a:ea typeface="Seravek Light" charset="0"/>
                        <a:cs typeface="Seravek Light" charset="0"/>
                      </a:rPr>
                      <m:t>=</m:t>
                    </m:r>
                    <m:f>
                      <m:fPr>
                        <m:ctrlPr>
                          <a:rPr lang="mr-IN" altLang="ko-KR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Seravek Light" charset="0"/>
                            <a:cs typeface="Seravek Light" charset="0"/>
                          </a:rPr>
                        </m:ctrlPr>
                      </m:fPr>
                      <m:num>
                        <m:r>
                          <a:rPr lang="en-US" altLang="ko-KR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𝑠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mr-IN" altLang="ko-KR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Seravek Light" charset="0"/>
                                <a:cs typeface="Seravek Light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ko-KR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Seravek Light" charset="0"/>
                                <a:cs typeface="Seravek Light" charset="0"/>
                              </a:rPr>
                              <m:t>𝑛</m:t>
                            </m:r>
                          </m:e>
                        </m:rad>
                      </m:den>
                    </m:f>
                  </m:oMath>
                </a14:m>
                <a:r>
                  <a:rPr lang="en-US" altLang="ko-KR" dirty="0">
                    <a:solidFill>
                      <a:schemeClr val="tx1"/>
                    </a:solidFill>
                    <a:latin typeface="Seravek Light" charset="0"/>
                    <a:ea typeface="Seravek Light" charset="0"/>
                    <a:cs typeface="Seravek Light" charset="0"/>
                  </a:rPr>
                  <a:t>, and </a:t>
                </a:r>
                <a:r>
                  <a:rPr lang="en-US" altLang="ko-KR" i="1" dirty="0" err="1">
                    <a:solidFill>
                      <a:schemeClr val="tx1"/>
                    </a:solidFill>
                    <a:latin typeface="Seravek Light" charset="0"/>
                    <a:ea typeface="Seravek Light" charset="0"/>
                    <a:cs typeface="Seravek Light" charset="0"/>
                  </a:rPr>
                  <a:t>df</a:t>
                </a:r>
                <a:r>
                  <a:rPr lang="en-US" altLang="ko-KR" dirty="0">
                    <a:solidFill>
                      <a:schemeClr val="tx1"/>
                    </a:solidFill>
                    <a:latin typeface="Seravek Light" charset="0"/>
                    <a:ea typeface="Seravek Light" charset="0"/>
                    <a:cs typeface="Seravek Light" charset="0"/>
                  </a:rPr>
                  <a:t> = </a:t>
                </a:r>
                <a:r>
                  <a:rPr lang="en-US" altLang="ko-KR" i="1" dirty="0">
                    <a:solidFill>
                      <a:schemeClr val="tx1"/>
                    </a:solidFill>
                    <a:latin typeface="Seravek Light" charset="0"/>
                    <a:ea typeface="Seravek Light" charset="0"/>
                    <a:cs typeface="Seravek Light" charset="0"/>
                  </a:rPr>
                  <a:t>n</a:t>
                </a:r>
                <a:r>
                  <a:rPr lang="en-US" altLang="ko-KR" dirty="0">
                    <a:solidFill>
                      <a:schemeClr val="tx1"/>
                    </a:solidFill>
                    <a:latin typeface="Seravek Light" charset="0"/>
                    <a:ea typeface="Seravek Light" charset="0"/>
                    <a:cs typeface="Seravek Light" charset="0"/>
                  </a:rPr>
                  <a:t> </a:t>
                </a:r>
                <a:r>
                  <a:rPr lang="mr-IN" altLang="ko-KR" dirty="0">
                    <a:solidFill>
                      <a:schemeClr val="tx1"/>
                    </a:solidFill>
                    <a:latin typeface="Seravek Light" charset="0"/>
                    <a:ea typeface="Seravek Light" charset="0"/>
                    <a:cs typeface="Seravek Light" charset="0"/>
                  </a:rPr>
                  <a:t>–</a:t>
                </a:r>
                <a:r>
                  <a:rPr lang="en-US" altLang="ko-KR" dirty="0">
                    <a:solidFill>
                      <a:schemeClr val="tx1"/>
                    </a:solidFill>
                    <a:latin typeface="Seravek Light" charset="0"/>
                    <a:ea typeface="Seravek Light" charset="0"/>
                    <a:cs typeface="Seravek Light" charset="0"/>
                  </a:rPr>
                  <a:t> 1  (</a:t>
                </a:r>
                <a:r>
                  <a:rPr lang="en-US" altLang="ko-KR" i="1" dirty="0">
                    <a:latin typeface="Seravek Light" charset="0"/>
                    <a:ea typeface="Seravek Light" charset="0"/>
                    <a:cs typeface="Seravek Light" charset="0"/>
                  </a:rPr>
                  <a:t>t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* instead of </a:t>
                </a:r>
                <a:r>
                  <a:rPr lang="en-US" altLang="ko-KR" i="1" dirty="0">
                    <a:latin typeface="Seravek Light" charset="0"/>
                    <a:ea typeface="Seravek Light" charset="0"/>
                    <a:cs typeface="Seravek Light" charset="0"/>
                  </a:rPr>
                  <a:t>z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*)</a:t>
                </a:r>
              </a:p>
              <a:p>
                <a:pPr marL="285750" indent="-285750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Hypothesis tests and confidence interval are built from the same calculations, and looking at the same question</a:t>
                </a:r>
                <a:r>
                  <a:rPr lang="ko-KR" altLang="en-US" dirty="0">
                    <a:latin typeface="Seravek Light" charset="0"/>
                    <a:ea typeface="Seravek Light" charset="0"/>
                    <a:cs typeface="Seravek Light" charset="0"/>
                  </a:rPr>
                  <a:t> 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from two different perspectives. </a:t>
                </a:r>
              </a:p>
              <a:p>
                <a:pPr marL="285750" indent="-285750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solidFill>
                      <a:srgbClr val="C00000"/>
                    </a:solidFill>
                    <a:latin typeface="Seravek Light" charset="0"/>
                    <a:ea typeface="Seravek Light" charset="0"/>
                    <a:cs typeface="Seravek Light" charset="0"/>
                  </a:rPr>
                  <a:t>Hypothesis tests 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start with a proposed </a:t>
                </a:r>
                <a:r>
                  <a:rPr lang="en-US" altLang="ko-KR" i="1" dirty="0">
                    <a:latin typeface="Seravek Light" charset="0"/>
                    <a:ea typeface="Seravek Light" charset="0"/>
                    <a:cs typeface="Seravek Light" charset="0"/>
                  </a:rPr>
                  <a:t>parameter value 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and ask if the </a:t>
                </a:r>
                <a:r>
                  <a:rPr lang="en-US" altLang="ko-KR" i="1" dirty="0">
                    <a:latin typeface="Seravek Light" charset="0"/>
                    <a:ea typeface="Seravek Light" charset="0"/>
                    <a:cs typeface="Seravek Light" charset="0"/>
                  </a:rPr>
                  <a:t>data 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are consistent with that value, while </a:t>
                </a:r>
                <a:r>
                  <a:rPr lang="en-US" altLang="ko-KR" dirty="0">
                    <a:solidFill>
                      <a:srgbClr val="C00000"/>
                    </a:solidFill>
                    <a:latin typeface="Seravek Light" charset="0"/>
                    <a:ea typeface="Seravek Light" charset="0"/>
                    <a:cs typeface="Seravek Light" charset="0"/>
                  </a:rPr>
                  <a:t>confidence intervals 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start with the </a:t>
                </a:r>
                <a:r>
                  <a:rPr lang="en-US" altLang="ko-KR" i="1" dirty="0">
                    <a:latin typeface="Seravek Light" charset="0"/>
                    <a:ea typeface="Seravek Light" charset="0"/>
                    <a:cs typeface="Seravek Light" charset="0"/>
                  </a:rPr>
                  <a:t>data 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and finds an interval of </a:t>
                </a:r>
                <a:r>
                  <a:rPr lang="en-US" altLang="ko-KR" i="1" dirty="0">
                    <a:latin typeface="Seravek Light" charset="0"/>
                    <a:ea typeface="Seravek Light" charset="0"/>
                    <a:cs typeface="Seravek Light" charset="0"/>
                  </a:rPr>
                  <a:t>plausible values 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for where the parameter may lie. </a:t>
                </a:r>
              </a:p>
              <a:p>
                <a:pPr marL="285750" indent="-285750">
                  <a:lnSpc>
                    <a:spcPct val="150000"/>
                  </a:lnSpc>
                  <a:buFont typeface="Arial" charset="0"/>
                  <a:buChar char="•"/>
                </a:pPr>
                <a:endParaRPr lang="en-US" altLang="ko-KR" dirty="0">
                  <a:latin typeface="Seravek Light" charset="0"/>
                  <a:ea typeface="Seravek Light" charset="0"/>
                  <a:cs typeface="Seravek Light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charset="0"/>
                  <a:buChar char="•"/>
                </a:pPr>
                <a:endParaRPr lang="en-US" altLang="ko-KR" dirty="0">
                  <a:latin typeface="Seravek Light" charset="0"/>
                  <a:ea typeface="Seravek Light" charset="0"/>
                  <a:cs typeface="Seravek Light" charset="0"/>
                </a:endParaRPr>
              </a:p>
            </p:txBody>
          </p:sp>
        </mc:Choice>
        <mc:Fallback xmlns="">
          <p:sp>
            <p:nvSpPr>
              <p:cNvPr id="12" name="텍스트 상자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0325" y="879451"/>
                <a:ext cx="10590758" cy="5025991"/>
              </a:xfrm>
              <a:prstGeom prst="rect">
                <a:avLst/>
              </a:prstGeom>
              <a:blipFill rotWithShape="0">
                <a:blip r:embed="rId6"/>
                <a:stretch>
                  <a:fillRect l="-46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496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5843239" y="68468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6266" y="768726"/>
            <a:ext cx="4401246" cy="587669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61749" y="480947"/>
            <a:ext cx="4510836" cy="6164472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205340" y="222608"/>
            <a:ext cx="76242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Increasing Power without increasing sample size: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2943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7582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Key Points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2" name="텍스트 상자 11"/>
          <p:cNvSpPr txBox="1"/>
          <p:nvPr/>
        </p:nvSpPr>
        <p:spPr>
          <a:xfrm>
            <a:off x="928453" y="879451"/>
            <a:ext cx="109436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rgbClr val="002060"/>
                </a:solidFill>
                <a:latin typeface="Seravek Light" charset="0"/>
                <a:ea typeface="Seravek Light" charset="0"/>
                <a:cs typeface="Seravek Light" charset="0"/>
              </a:rPr>
              <a:t>Chapter 22: More about Tests and Intervals</a:t>
            </a:r>
          </a:p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Type I error: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 the null hypothesis is true, but we mistakenly reject it (false positive)</a:t>
            </a:r>
          </a:p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Type II error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: The null hypothesis is false, but we fail to reject it (false negative)</a:t>
            </a:r>
          </a:p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Alpha: how small the P-value should be, P(Type I error)</a:t>
            </a:r>
          </a:p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Beta: the probability of Type II error</a:t>
            </a:r>
          </a:p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Power = 1 </a:t>
            </a:r>
            <a:r>
              <a:rPr lang="mr-IN" altLang="ko-KR" dirty="0">
                <a:latin typeface="Seravek Light" charset="0"/>
                <a:ea typeface="Seravek Light" charset="0"/>
                <a:cs typeface="Seravek Light" charset="0"/>
              </a:rPr>
              <a:t>–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 beta</a:t>
            </a:r>
          </a:p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Winner’s curse: increased bias in low powered studies</a:t>
            </a:r>
          </a:p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Effect size: the distance between the null hypothesis value and the truth, but similar to signal-to-noise ratio</a:t>
            </a:r>
          </a:p>
        </p:txBody>
      </p:sp>
    </p:spTree>
    <p:extLst>
      <p:ext uri="{BB962C8B-B14F-4D97-AF65-F5344CB8AC3E}">
        <p14:creationId xmlns:p14="http://schemas.microsoft.com/office/powerpoint/2010/main" val="182987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354379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What’s P-value again?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2" name="텍스트 상자 11"/>
          <p:cNvSpPr txBox="1"/>
          <p:nvPr/>
        </p:nvSpPr>
        <p:spPr>
          <a:xfrm>
            <a:off x="1140325" y="990961"/>
            <a:ext cx="10088953" cy="5007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lvl="1" indent="-314325">
              <a:lnSpc>
                <a:spcPct val="20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P-value = P(Data | H</a:t>
            </a:r>
            <a:r>
              <a:rPr lang="en-US" altLang="ko-KR" baseline="-25000" dirty="0">
                <a:latin typeface="Seravek Light" charset="0"/>
                <a:ea typeface="Seravek Light" charset="0"/>
                <a:cs typeface="Seravek Light" charset="0"/>
              </a:rPr>
              <a:t>0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), not P(H</a:t>
            </a:r>
            <a:r>
              <a:rPr lang="en-US" altLang="ko-KR" baseline="-25000" dirty="0">
                <a:latin typeface="Seravek Light" charset="0"/>
                <a:ea typeface="Seravek Light" charset="0"/>
                <a:cs typeface="Seravek Light" charset="0"/>
              </a:rPr>
              <a:t>0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 | Data)</a:t>
            </a:r>
          </a:p>
          <a:p>
            <a:pPr marL="771525" lvl="2" indent="-314325">
              <a:lnSpc>
                <a:spcPct val="20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conditional probability of getting the data given that the null hypothesis is true</a:t>
            </a:r>
          </a:p>
          <a:p>
            <a:pPr marL="771525" lvl="2" indent="-314325">
              <a:lnSpc>
                <a:spcPct val="200000"/>
              </a:lnSpc>
              <a:buFont typeface="Arial" charset="0"/>
              <a:buChar char="•"/>
            </a:pPr>
            <a:r>
              <a:rPr lang="en-US" altLang="ko-KR" i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NOT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probability that the null hypothesis is true</a:t>
            </a:r>
          </a:p>
          <a:p>
            <a:pPr marL="771525" lvl="2" indent="-314325">
              <a:lnSpc>
                <a:spcPct val="200000"/>
              </a:lnSpc>
              <a:buFont typeface="Arial" charset="0"/>
              <a:buChar char="•"/>
            </a:pPr>
            <a:r>
              <a:rPr lang="en-US" altLang="ko-KR" i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NOT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conditional probability that the null hypothesis is true given the data</a:t>
            </a:r>
          </a:p>
          <a:p>
            <a:pPr marL="771525" lvl="2" indent="-314325">
              <a:lnSpc>
                <a:spcPct val="20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P-value = 0.03 </a:t>
            </a:r>
          </a:p>
          <a:p>
            <a:pPr marL="1228725" lvl="3" indent="-314325">
              <a:lnSpc>
                <a:spcPct val="20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does </a:t>
            </a:r>
            <a:r>
              <a:rPr lang="en-US" altLang="ko-KR" i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NOT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mean “there is a 3% chance that the null hypothesis is true”.</a:t>
            </a:r>
          </a:p>
          <a:p>
            <a:pPr marL="1228725" lvl="3" indent="-314325">
              <a:lnSpc>
                <a:spcPct val="20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does mean “given the null hypothesis, there’s a 3% chance of observing the observed statistic value.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3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 bldLvl="3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22557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Small P-value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2" name="텍스트 상자 11"/>
          <p:cNvSpPr txBox="1"/>
          <p:nvPr/>
        </p:nvSpPr>
        <p:spPr>
          <a:xfrm>
            <a:off x="1140325" y="990961"/>
            <a:ext cx="100889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First, yay!</a:t>
            </a:r>
          </a:p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It means the result we just observed is unlikely to occur if the null hypothesis is true.</a:t>
            </a:r>
          </a:p>
          <a:p>
            <a:pPr marL="771525" lvl="2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does </a:t>
            </a:r>
            <a:r>
              <a:rPr lang="en-US" altLang="ko-KR" i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NOT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mean that the null hypothesis is “less true”. </a:t>
            </a:r>
          </a:p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How small the P-value should be? </a:t>
            </a:r>
          </a:p>
          <a:p>
            <a:pPr marL="771525" lvl="2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depends on a lot of things, e.g., your prior belief in the null hypothesis, your trust in your data, in the experimental method, in the survey protocol, etc.</a:t>
            </a:r>
          </a:p>
          <a:p>
            <a:pPr marL="771525" lvl="2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P-value serve as a measure of the strength of the evidence against the null hypothesis</a:t>
            </a:r>
          </a:p>
          <a:p>
            <a:pPr marL="771525" lvl="2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should </a:t>
            </a:r>
            <a:r>
              <a:rPr lang="en-US" altLang="ko-KR" i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NEVER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serve as a hard and fast rule for decisions.</a:t>
            </a:r>
          </a:p>
          <a:p>
            <a:pPr marL="771525" lvl="2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i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YOU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have to take the responsibility for the decision on yourself.</a:t>
            </a:r>
          </a:p>
        </p:txBody>
      </p:sp>
    </p:spTree>
    <p:extLst>
      <p:ext uri="{BB962C8B-B14F-4D97-AF65-F5344CB8AC3E}">
        <p14:creationId xmlns:p14="http://schemas.microsoft.com/office/powerpoint/2010/main" val="856696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 bldLvl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0055" y="2163999"/>
            <a:ext cx="3985941" cy="1983006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21034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High P-value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2" name="텍스트 상자 11"/>
          <p:cNvSpPr txBox="1"/>
          <p:nvPr/>
        </p:nvSpPr>
        <p:spPr>
          <a:xfrm>
            <a:off x="1140325" y="990961"/>
            <a:ext cx="1008895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No evidence for rejecting H</a:t>
            </a:r>
            <a:r>
              <a:rPr lang="en-US" altLang="ko-KR" baseline="-25000" dirty="0">
                <a:latin typeface="Seravek Light" charset="0"/>
                <a:ea typeface="Seravek Light" charset="0"/>
                <a:cs typeface="Seravek Light" charset="0"/>
              </a:rPr>
              <a:t>0</a:t>
            </a:r>
          </a:p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We cannot reject the null hypothesis.</a:t>
            </a:r>
          </a:p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For one-sided test, if P-value is higher than 0.5, you know that your test statistic is on the “wrong” side.</a:t>
            </a:r>
          </a:p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High P-values mean</a:t>
            </a:r>
          </a:p>
          <a:p>
            <a:pPr marL="771525" lvl="2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What we’ve observed is not surprising. </a:t>
            </a:r>
          </a:p>
          <a:p>
            <a:pPr marL="771525" lvl="2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We have no reason to reject our null hypothesis. </a:t>
            </a:r>
          </a:p>
          <a:p>
            <a:pPr marL="771525" lvl="2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Does </a:t>
            </a:r>
            <a:r>
              <a:rPr lang="en-US" altLang="ko-KR" i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NOT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prove that the null hypothesis is true</a:t>
            </a:r>
          </a:p>
          <a:p>
            <a:pPr marL="771525" lvl="2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Do </a:t>
            </a:r>
            <a:r>
              <a:rPr lang="en-US" altLang="ko-KR" i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NOT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say that you “accept the null hypothesis”. </a:t>
            </a:r>
          </a:p>
          <a:p>
            <a:pPr marL="771525" lvl="2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You </a:t>
            </a:r>
            <a:r>
              <a:rPr lang="en-US" altLang="ko-KR" i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should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say that “the data have failed to provide sufficient evidence to reject the null hypothesis”. </a:t>
            </a:r>
          </a:p>
        </p:txBody>
      </p:sp>
      <p:sp>
        <p:nvSpPr>
          <p:cNvPr id="3" name="텍스트 상자 2"/>
          <p:cNvSpPr txBox="1"/>
          <p:nvPr/>
        </p:nvSpPr>
        <p:spPr>
          <a:xfrm>
            <a:off x="5843239" y="68468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442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 bldLvl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20409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Alpha levels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텍스트 상자 11"/>
              <p:cNvSpPr txBox="1"/>
              <p:nvPr/>
            </p:nvSpPr>
            <p:spPr>
              <a:xfrm>
                <a:off x="1140325" y="879451"/>
                <a:ext cx="10088953" cy="55399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14325" lvl="1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We need to make </a:t>
                </a:r>
                <a:r>
                  <a:rPr lang="en-US" altLang="ko-KR" i="1" dirty="0">
                    <a:latin typeface="Seravek Light" charset="0"/>
                    <a:ea typeface="Seravek Light" charset="0"/>
                    <a:cs typeface="Seravek Light" charset="0"/>
                  </a:rPr>
                  <a:t>decisions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!</a:t>
                </a:r>
              </a:p>
              <a:p>
                <a:pPr marL="314325" lvl="1" indent="-314325">
                  <a:lnSpc>
                    <a:spcPct val="150000"/>
                  </a:lnSpc>
                  <a:buFont typeface="Arial" charset="0"/>
                  <a:buChar char="•"/>
                </a:pPr>
                <a:endParaRPr lang="en-US" altLang="ko-KR" sz="1000" dirty="0">
                  <a:latin typeface="Seravek Light" charset="0"/>
                  <a:ea typeface="Seravek Light" charset="0"/>
                  <a:cs typeface="Seravek Light" charset="0"/>
                </a:endParaRPr>
              </a:p>
              <a:p>
                <a:pPr marL="314325" lvl="1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An </a:t>
                </a:r>
                <a:r>
                  <a:rPr lang="en-US" altLang="ko-KR" b="1" dirty="0">
                    <a:latin typeface="Seravek Light" charset="0"/>
                    <a:ea typeface="Seravek Light" charset="0"/>
                    <a:cs typeface="Seravek Light" charset="0"/>
                  </a:rPr>
                  <a:t>alpha 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level defines how small the P-value should be: 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Threshold for a decision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Significance level, </a:t>
                </a:r>
                <a:r>
                  <a:rPr lang="en-US" altLang="ko-KR" i="1" dirty="0">
                    <a:latin typeface="Seravek Light" charset="0"/>
                    <a:ea typeface="Seravek Light" charset="0"/>
                    <a:cs typeface="Seravek Light" charset="0"/>
                  </a:rPr>
                  <a:t>“statistically significant”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Greek letter, </a:t>
                </a:r>
                <a14:m>
                  <m:oMath xmlns:m="http://schemas.openxmlformats.org/officeDocument/2006/math">
                    <m:r>
                      <a:rPr lang="en-US" altLang="ko-KR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𝛼</m:t>
                    </m:r>
                  </m:oMath>
                </a14:m>
                <a:endParaRPr lang="en-US" altLang="ko-KR" dirty="0">
                  <a:latin typeface="Seravek Light" charset="0"/>
                  <a:ea typeface="Seravek Light" charset="0"/>
                  <a:cs typeface="Seravek Light" charset="0"/>
                </a:endParaRP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Common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charset="0"/>
                        <a:ea typeface="Cambria Math" charset="0"/>
                        <a:cs typeface="Cambria Math" charset="0"/>
                      </a:rPr>
                      <m:t>𝛼</m:t>
                    </m:r>
                    <m:r>
                      <a:rPr lang="en-US" altLang="ko-KR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levels are 0.05, 0.01, and 0.001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endParaRPr lang="en-US" altLang="ko-KR" sz="1000" dirty="0">
                  <a:latin typeface="Seravek Light" charset="0"/>
                  <a:ea typeface="Seravek Light" charset="0"/>
                  <a:cs typeface="Seravek Light" charset="0"/>
                </a:endParaRPr>
              </a:p>
              <a:p>
                <a:pPr marL="314325" lvl="1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Important considerations: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The thresholds (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charset="0"/>
                        <a:ea typeface="Cambria Math" charset="0"/>
                        <a:cs typeface="Cambria Math" charset="0"/>
                      </a:rPr>
                      <m:t>𝛼</m:t>
                    </m:r>
                    <m:r>
                      <a:rPr lang="en-US" altLang="ko-KR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levels) are arbitrary, really. But we need something for decision-making.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You must select the alpha level </a:t>
                </a:r>
                <a:r>
                  <a:rPr lang="en-US" altLang="ko-KR" i="1" dirty="0">
                    <a:solidFill>
                      <a:srgbClr val="C00000"/>
                    </a:solidFill>
                    <a:latin typeface="Seravek Light" charset="0"/>
                    <a:ea typeface="Seravek Light" charset="0"/>
                    <a:cs typeface="Seravek Light" charset="0"/>
                  </a:rPr>
                  <a:t>BEFORE</a:t>
                </a:r>
                <a:r>
                  <a:rPr lang="en-US" altLang="ko-KR" i="1" dirty="0">
                    <a:latin typeface="Seravek Light" charset="0"/>
                    <a:ea typeface="Seravek Light" charset="0"/>
                    <a:cs typeface="Seravek Light" charset="0"/>
                  </a:rPr>
                  <a:t> 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you look at the data. 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In some fields, the decision about the significance is presented with *s. </a:t>
                </a:r>
              </a:p>
              <a:p>
                <a:pPr marL="1228725" lvl="3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E.g., * </a:t>
                </a:r>
                <a:r>
                  <a:rPr lang="en-US" altLang="ko-KR" i="1" dirty="0">
                    <a:latin typeface="Seravek Light" charset="0"/>
                    <a:ea typeface="Seravek Light" charset="0"/>
                    <a:cs typeface="Seravek Light" charset="0"/>
                  </a:rPr>
                  <a:t>p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 &lt; .05, **</a:t>
                </a:r>
                <a:r>
                  <a:rPr lang="en-US" altLang="ko-KR" i="1" dirty="0">
                    <a:latin typeface="Seravek Light" charset="0"/>
                    <a:ea typeface="Seravek Light" charset="0"/>
                    <a:cs typeface="Seravek Light" charset="0"/>
                  </a:rPr>
                  <a:t> p 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&lt; .01, *** </a:t>
                </a:r>
                <a:r>
                  <a:rPr lang="en-US" altLang="ko-KR" i="1" dirty="0">
                    <a:latin typeface="Seravek Light" charset="0"/>
                    <a:ea typeface="Seravek Light" charset="0"/>
                    <a:cs typeface="Seravek Light" charset="0"/>
                  </a:rPr>
                  <a:t>p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 &lt; .001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But still, it’s better to report the P-value in addition to the *s. </a:t>
                </a:r>
              </a:p>
            </p:txBody>
          </p:sp>
        </mc:Choice>
        <mc:Fallback xmlns="">
          <p:sp>
            <p:nvSpPr>
              <p:cNvPr id="12" name="텍스트 상자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0325" y="879451"/>
                <a:ext cx="10088953" cy="5539978"/>
              </a:xfrm>
              <a:prstGeom prst="rect">
                <a:avLst/>
              </a:prstGeom>
              <a:blipFill rotWithShape="0">
                <a:blip r:embed="rId6"/>
                <a:stretch>
                  <a:fillRect l="-363" b="-11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텍스트 상자 2"/>
          <p:cNvSpPr txBox="1"/>
          <p:nvPr/>
        </p:nvSpPr>
        <p:spPr>
          <a:xfrm>
            <a:off x="5843239" y="68468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6939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 bldLvl="3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29585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Type I and II errors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2" name="텍스트 상자 11"/>
          <p:cNvSpPr txBox="1"/>
          <p:nvPr/>
        </p:nvSpPr>
        <p:spPr>
          <a:xfrm>
            <a:off x="1140325" y="879451"/>
            <a:ext cx="10088953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We can make wrong decisions.</a:t>
            </a:r>
          </a:p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Two types of errors:</a:t>
            </a:r>
          </a:p>
          <a:p>
            <a:pPr marL="771525" lvl="2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Type I error: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null hypothesis is true, but we mistakenly reject it. </a:t>
            </a:r>
            <a:r>
              <a:rPr lang="mr-IN" altLang="ko-KR" dirty="0">
                <a:latin typeface="Seravek Light" charset="0"/>
                <a:ea typeface="Seravek Light" charset="0"/>
                <a:cs typeface="Seravek Light" charset="0"/>
              </a:rPr>
              <a:t>–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 </a:t>
            </a:r>
            <a:r>
              <a:rPr lang="en-US" altLang="ko-KR" i="1" dirty="0">
                <a:latin typeface="Seravek Light" charset="0"/>
                <a:ea typeface="Seravek Light" charset="0"/>
                <a:cs typeface="Seravek Light" charset="0"/>
              </a:rPr>
              <a:t>False positive</a:t>
            </a:r>
          </a:p>
          <a:p>
            <a:pPr marL="771525" lvl="2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Type II error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: The null hypothesis is false, but we fail to reject it. </a:t>
            </a:r>
            <a:r>
              <a:rPr lang="mr-IN" altLang="ko-KR" dirty="0">
                <a:latin typeface="Seravek Light" charset="0"/>
                <a:ea typeface="Seravek Light" charset="0"/>
                <a:cs typeface="Seravek Light" charset="0"/>
              </a:rPr>
              <a:t>–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 </a:t>
            </a:r>
            <a:r>
              <a:rPr lang="en-US" altLang="ko-KR" i="1" dirty="0">
                <a:latin typeface="Seravek Light" charset="0"/>
                <a:ea typeface="Seravek Light" charset="0"/>
                <a:cs typeface="Seravek Light" charset="0"/>
              </a:rPr>
              <a:t>False negative</a:t>
            </a:r>
            <a:endParaRPr lang="en-US" altLang="ko-KR" b="1" i="1" dirty="0">
              <a:latin typeface="Seravek Light" charset="0"/>
              <a:ea typeface="Seravek Light" charset="0"/>
              <a:cs typeface="Seravek Light" charset="0"/>
            </a:endParaRPr>
          </a:p>
          <a:p>
            <a:pPr marL="771525" lvl="2" indent="-314325">
              <a:lnSpc>
                <a:spcPct val="15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771525" lvl="2" indent="-314325">
              <a:lnSpc>
                <a:spcPct val="15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5843239" y="68468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2820" y="3329440"/>
            <a:ext cx="4879511" cy="2655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082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 bldLvl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05340" y="222608"/>
            <a:ext cx="354295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More about the errors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텍스트 상자 11"/>
              <p:cNvSpPr txBox="1"/>
              <p:nvPr/>
            </p:nvSpPr>
            <p:spPr>
              <a:xfrm>
                <a:off x="1140325" y="879451"/>
                <a:ext cx="10088953" cy="50783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14325" lvl="1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i="1" dirty="0">
                    <a:latin typeface="Seravek Light" charset="0"/>
                    <a:ea typeface="Seravek Light" charset="0"/>
                    <a:cs typeface="Seravek Light" charset="0"/>
                  </a:rPr>
                  <a:t>P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(Type I error) =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charset="0"/>
                        <a:ea typeface="Cambria Math" charset="0"/>
                        <a:cs typeface="Cambria Math" charset="0"/>
                      </a:rPr>
                      <m:t>𝛼</m:t>
                    </m:r>
                  </m:oMath>
                </a14:m>
                <a:endParaRPr lang="en-US" altLang="ko-KR" dirty="0">
                  <a:latin typeface="Seravek Light" charset="0"/>
                  <a:ea typeface="Seravek Light" charset="0"/>
                  <a:cs typeface="Seravek Light" charset="0"/>
                </a:endParaRP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To reject H</a:t>
                </a:r>
                <a:r>
                  <a:rPr lang="en-US" altLang="ko-KR" baseline="-25000" dirty="0">
                    <a:latin typeface="Seravek Light" charset="0"/>
                    <a:ea typeface="Seravek Light" charset="0"/>
                    <a:cs typeface="Seravek Light" charset="0"/>
                  </a:rPr>
                  <a:t>0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, the P-value must fall below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charset="0"/>
                        <a:ea typeface="Cambria Math" charset="0"/>
                        <a:cs typeface="Cambria Math" charset="0"/>
                      </a:rPr>
                      <m:t>𝛼</m:t>
                    </m:r>
                  </m:oMath>
                </a14:m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.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It’s actually same with setting the probability of a Type I error to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charset="0"/>
                        <a:ea typeface="Cambria Math" charset="0"/>
                        <a:cs typeface="Cambria Math" charset="0"/>
                      </a:rPr>
                      <m:t>𝛼</m:t>
                    </m:r>
                  </m:oMath>
                </a14:m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.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A type I error can happen only when H</a:t>
                </a:r>
                <a:r>
                  <a:rPr lang="en-US" altLang="ko-KR" baseline="-25000" dirty="0">
                    <a:latin typeface="Seravek Light" charset="0"/>
                    <a:ea typeface="Seravek Light" charset="0"/>
                    <a:cs typeface="Seravek Light" charset="0"/>
                  </a:rPr>
                  <a:t>0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 is true. 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endParaRPr lang="en-US" altLang="ko-KR" dirty="0">
                  <a:latin typeface="Seravek Light" charset="0"/>
                  <a:ea typeface="Seravek Light" charset="0"/>
                  <a:cs typeface="Seravek Light" charset="0"/>
                </a:endParaRPr>
              </a:p>
              <a:p>
                <a:pPr marL="314325" lvl="1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i="1" dirty="0">
                    <a:latin typeface="Seravek Light" charset="0"/>
                    <a:ea typeface="Seravek Light" charset="0"/>
                    <a:cs typeface="Seravek Light" charset="0"/>
                  </a:rPr>
                  <a:t>P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(Type II error) = </a:t>
                </a:r>
                <a14:m>
                  <m:oMath xmlns:m="http://schemas.openxmlformats.org/officeDocument/2006/math">
                    <m:r>
                      <a:rPr lang="en-US" altLang="ko-KR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𝛽</m:t>
                    </m:r>
                  </m:oMath>
                </a14:m>
                <a:endParaRPr lang="en-US" altLang="ko-KR" dirty="0">
                  <a:latin typeface="Seravek Light" charset="0"/>
                  <a:ea typeface="Seravek Light" charset="0"/>
                  <a:cs typeface="Seravek Light" charset="0"/>
                </a:endParaRP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H</a:t>
                </a:r>
                <a:r>
                  <a:rPr lang="en-US" altLang="ko-KR" baseline="-25000" dirty="0">
                    <a:latin typeface="Seravek Light" charset="0"/>
                    <a:ea typeface="Seravek Light" charset="0"/>
                    <a:cs typeface="Seravek Light" charset="0"/>
                  </a:rPr>
                  <a:t>0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 is false but we fail to reject it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ko-KR" i="1">
                        <a:latin typeface="Cambria Math" charset="0"/>
                        <a:ea typeface="Cambria Math" charset="0"/>
                        <a:cs typeface="Cambria Math" charset="0"/>
                      </a:rPr>
                      <m:t>𝛽</m:t>
                    </m:r>
                  </m:oMath>
                </a14:m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, the probability of this type of mistake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ko-KR" i="1">
                        <a:latin typeface="Cambria Math" charset="0"/>
                        <a:ea typeface="Cambria Math" charset="0"/>
                        <a:cs typeface="Cambria Math" charset="0"/>
                      </a:rPr>
                      <m:t>𝛽</m:t>
                    </m:r>
                  </m:oMath>
                </a14:m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 is harder to assess than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charset="0"/>
                        <a:ea typeface="Cambria Math" charset="0"/>
                        <a:cs typeface="Cambria Math" charset="0"/>
                      </a:rPr>
                      <m:t>𝛼</m:t>
                    </m:r>
                  </m:oMath>
                </a14:m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 because we don’t know the true value of the parameter. 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endParaRPr lang="en-US" altLang="ko-KR" dirty="0">
                  <a:latin typeface="Seravek Light" charset="0"/>
                  <a:ea typeface="Seravek Light" charset="0"/>
                  <a:cs typeface="Seravek Light" charset="0"/>
                </a:endParaRPr>
              </a:p>
              <a:p>
                <a:pPr marL="314325" lvl="1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Tradeoff between Type I and II errors</a:t>
                </a:r>
              </a:p>
              <a:p>
                <a:pPr marL="771525" lvl="2" indent="-314325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Reducing Type I error can increase Type II error, and vice versa. </a:t>
                </a:r>
              </a:p>
            </p:txBody>
          </p:sp>
        </mc:Choice>
        <mc:Fallback xmlns="">
          <p:sp>
            <p:nvSpPr>
              <p:cNvPr id="12" name="텍스트 상자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0325" y="879451"/>
                <a:ext cx="10088953" cy="5078313"/>
              </a:xfrm>
              <a:prstGeom prst="rect">
                <a:avLst/>
              </a:prstGeom>
              <a:blipFill>
                <a:blip r:embed="rId6"/>
                <a:stretch>
                  <a:fillRect l="-37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텍스트 상자 2"/>
          <p:cNvSpPr txBox="1"/>
          <p:nvPr/>
        </p:nvSpPr>
        <p:spPr>
          <a:xfrm>
            <a:off x="5843239" y="68468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859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 bldLvl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5843239" y="68468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205340" y="222608"/>
            <a:ext cx="47339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Alpha and beta in a picture (1)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26030" y="865667"/>
            <a:ext cx="7339939" cy="4363887"/>
          </a:xfrm>
          <a:prstGeom prst="rect">
            <a:avLst/>
          </a:prstGeom>
        </p:spPr>
      </p:pic>
      <p:sp>
        <p:nvSpPr>
          <p:cNvPr id="13" name="텍스트 상자 12"/>
          <p:cNvSpPr txBox="1"/>
          <p:nvPr/>
        </p:nvSpPr>
        <p:spPr>
          <a:xfrm>
            <a:off x="891127" y="5349393"/>
            <a:ext cx="10088953" cy="467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lvl="1" indent="-314325">
              <a:lnSpc>
                <a:spcPct val="15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Tradeoffs between alpha and beta</a:t>
            </a:r>
          </a:p>
        </p:txBody>
      </p:sp>
    </p:spTree>
    <p:extLst>
      <p:ext uri="{BB962C8B-B14F-4D97-AF65-F5344CB8AC3E}">
        <p14:creationId xmlns:p14="http://schemas.microsoft.com/office/powerpoint/2010/main" val="3212663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 bldLvl="2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4534</TotalTime>
  <Words>1718</Words>
  <Application>Microsoft Macintosh PowerPoint</Application>
  <PresentationFormat>와이드스크린</PresentationFormat>
  <Paragraphs>185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맑은 고딕</vt:lpstr>
      <vt:lpstr>Arial</vt:lpstr>
      <vt:lpstr>Cambria Math</vt:lpstr>
      <vt:lpstr>Optima</vt:lpstr>
      <vt:lpstr>PT Sans Narrow</vt:lpstr>
      <vt:lpstr>Seravek</vt:lpstr>
      <vt:lpstr>Seravek Light</vt:lpstr>
      <vt:lpstr>Wingdings 3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Choong-wan Woo</dc:creator>
  <cp:lastModifiedBy>우충완</cp:lastModifiedBy>
  <cp:revision>857</cp:revision>
  <dcterms:created xsi:type="dcterms:W3CDTF">2017-08-24T21:55:02Z</dcterms:created>
  <dcterms:modified xsi:type="dcterms:W3CDTF">2023-05-02T12:33:22Z</dcterms:modified>
</cp:coreProperties>
</file>

<file path=docProps/thumbnail.jpeg>
</file>